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8" r:id="rId3"/>
    <p:sldId id="279" r:id="rId4"/>
    <p:sldId id="257" r:id="rId5"/>
    <p:sldId id="258" r:id="rId6"/>
    <p:sldId id="280" r:id="rId7"/>
    <p:sldId id="282" r:id="rId8"/>
    <p:sldId id="283" r:id="rId9"/>
    <p:sldId id="281" r:id="rId10"/>
    <p:sldId id="262" r:id="rId11"/>
    <p:sldId id="259" r:id="rId12"/>
    <p:sldId id="260" r:id="rId13"/>
    <p:sldId id="261" r:id="rId14"/>
    <p:sldId id="263" r:id="rId15"/>
    <p:sldId id="264" r:id="rId16"/>
    <p:sldId id="265" r:id="rId17"/>
    <p:sldId id="266" r:id="rId18"/>
    <p:sldId id="267" r:id="rId19"/>
    <p:sldId id="268" r:id="rId20"/>
    <p:sldId id="270" r:id="rId21"/>
    <p:sldId id="271" r:id="rId22"/>
    <p:sldId id="272" r:id="rId23"/>
    <p:sldId id="273" r:id="rId24"/>
    <p:sldId id="274" r:id="rId25"/>
    <p:sldId id="275" r:id="rId26"/>
    <p:sldId id="284" r:id="rId27"/>
    <p:sldId id="277" r:id="rId28"/>
    <p:sldId id="276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8E9EE0-DAD0-4FC9-9C5D-E52B3CD4E6C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CA7DA8-0948-4B88-A34F-E25FAFF7B9A3}">
      <dgm:prSet phldrT="[Текст]"/>
      <dgm:spPr/>
      <dgm:t>
        <a:bodyPr/>
        <a:lstStyle/>
        <a:p>
          <a:r>
            <a:rPr lang="ru-RU" dirty="0" smtClean="0"/>
            <a:t>Цель – разностороннее развитие ребенка дошкольного возраста на основе духовно-нравственных ценностей российского народа, исторических и национально-культурных традиций. </a:t>
          </a:r>
        </a:p>
        <a:p>
          <a:endParaRPr lang="ru-RU" dirty="0"/>
        </a:p>
      </dgm:t>
    </dgm:pt>
    <dgm:pt modelId="{488DF621-463E-40D8-800C-558E01B0A886}" type="parTrans" cxnId="{259F1211-5564-4E6B-8195-57B3316F9B64}">
      <dgm:prSet/>
      <dgm:spPr/>
      <dgm:t>
        <a:bodyPr/>
        <a:lstStyle/>
        <a:p>
          <a:endParaRPr lang="ru-RU"/>
        </a:p>
      </dgm:t>
    </dgm:pt>
    <dgm:pt modelId="{E96F56E3-8722-4B46-81F5-DAB1DD79970D}" type="sibTrans" cxnId="{259F1211-5564-4E6B-8195-57B3316F9B64}">
      <dgm:prSet/>
      <dgm:spPr/>
      <dgm:t>
        <a:bodyPr/>
        <a:lstStyle/>
        <a:p>
          <a:endParaRPr lang="ru-RU"/>
        </a:p>
      </dgm:t>
    </dgm:pt>
    <dgm:pt modelId="{DC02E316-B198-49F6-BDC1-463DFD86DB67}">
      <dgm:prSet phldrT="[Текст]" custT="1"/>
      <dgm:spPr/>
      <dgm:t>
        <a:bodyPr/>
        <a:lstStyle/>
        <a:p>
          <a:r>
            <a:rPr lang="ru-RU" sz="1600" dirty="0" err="1" smtClean="0"/>
            <a:t>Оучение</a:t>
          </a:r>
          <a:r>
            <a:rPr lang="ru-RU" sz="1600" dirty="0" smtClean="0"/>
            <a:t> и воспитание ребенка как гражданина РФ, формирование основ гражданской и культурной идентичности дошкольников</a:t>
          </a:r>
        </a:p>
        <a:p>
          <a:endParaRPr lang="ru-RU" sz="1200" dirty="0"/>
        </a:p>
      </dgm:t>
    </dgm:pt>
    <dgm:pt modelId="{EAFF5C7E-E6E0-4618-9E88-554E43F9EE9D}" type="parTrans" cxnId="{BF5FA271-D81F-430A-A944-681250CF661B}">
      <dgm:prSet/>
      <dgm:spPr/>
      <dgm:t>
        <a:bodyPr/>
        <a:lstStyle/>
        <a:p>
          <a:endParaRPr lang="ru-RU"/>
        </a:p>
      </dgm:t>
    </dgm:pt>
    <dgm:pt modelId="{A574BA68-2F3F-4AA3-92E8-A4FFBB0D4600}" type="sibTrans" cxnId="{BF5FA271-D81F-430A-A944-681250CF661B}">
      <dgm:prSet/>
      <dgm:spPr/>
      <dgm:t>
        <a:bodyPr/>
        <a:lstStyle/>
        <a:p>
          <a:endParaRPr lang="ru-RU"/>
        </a:p>
      </dgm:t>
    </dgm:pt>
    <dgm:pt modelId="{40BC66F1-7C26-4A77-A7E6-42B3E35EE3C7}">
      <dgm:prSet phldrT="[Текст]" custT="1"/>
      <dgm:spPr/>
      <dgm:t>
        <a:bodyPr/>
        <a:lstStyle/>
        <a:p>
          <a:r>
            <a:rPr lang="ru-RU" sz="1600" dirty="0" smtClean="0"/>
            <a:t>Создание общего ядра содержания дошкольного образования, основанного на духовно-нравственных ценностях российского народа, воспитание подрастающего поколения как знающего и уважающего историю и культуру своей семьи, большой и малой Родины</a:t>
          </a:r>
        </a:p>
        <a:p>
          <a:endParaRPr lang="ru-RU" sz="700" dirty="0"/>
        </a:p>
      </dgm:t>
    </dgm:pt>
    <dgm:pt modelId="{75716176-896C-4D04-A87C-72222118AF0F}" type="parTrans" cxnId="{0FC2EABF-5225-4051-9210-D3704ED47234}">
      <dgm:prSet/>
      <dgm:spPr/>
      <dgm:t>
        <a:bodyPr/>
        <a:lstStyle/>
        <a:p>
          <a:endParaRPr lang="ru-RU"/>
        </a:p>
      </dgm:t>
    </dgm:pt>
    <dgm:pt modelId="{5105BA62-599C-44E7-A76A-2DD527300709}" type="sibTrans" cxnId="{0FC2EABF-5225-4051-9210-D3704ED47234}">
      <dgm:prSet/>
      <dgm:spPr/>
      <dgm:t>
        <a:bodyPr/>
        <a:lstStyle/>
        <a:p>
          <a:endParaRPr lang="ru-RU"/>
        </a:p>
      </dgm:t>
    </dgm:pt>
    <dgm:pt modelId="{058CDD6B-DB3C-4685-9632-61FFB4FAC4EA}">
      <dgm:prSet phldrT="[Текст]" custT="1"/>
      <dgm:spPr/>
      <dgm:t>
        <a:bodyPr/>
        <a:lstStyle/>
        <a:p>
          <a:r>
            <a:rPr lang="ru-RU" sz="1600" dirty="0" smtClean="0"/>
            <a:t>Создание единого образовательного пространства обучения и воспитания детей от рождения до поступления детей в общеобразовательную организацию вне зависимости от места проживания</a:t>
          </a:r>
        </a:p>
        <a:p>
          <a:endParaRPr lang="ru-RU" sz="1600" dirty="0"/>
        </a:p>
      </dgm:t>
    </dgm:pt>
    <dgm:pt modelId="{47429221-BD36-4846-B019-5061BEF074AE}" type="parTrans" cxnId="{94B7FD01-EC35-4E81-8FF4-B7BA27AECBB5}">
      <dgm:prSet/>
      <dgm:spPr/>
      <dgm:t>
        <a:bodyPr/>
        <a:lstStyle/>
        <a:p>
          <a:endParaRPr lang="ru-RU"/>
        </a:p>
      </dgm:t>
    </dgm:pt>
    <dgm:pt modelId="{0D8D2D31-8758-414F-A914-E8C7EAAC3C4C}" type="sibTrans" cxnId="{94B7FD01-EC35-4E81-8FF4-B7BA27AECBB5}">
      <dgm:prSet/>
      <dgm:spPr/>
      <dgm:t>
        <a:bodyPr/>
        <a:lstStyle/>
        <a:p>
          <a:endParaRPr lang="ru-RU"/>
        </a:p>
      </dgm:t>
    </dgm:pt>
    <dgm:pt modelId="{AC1D6813-3FB4-4B83-85DE-B9F689CABBD8}" type="pres">
      <dgm:prSet presAssocID="{778E9EE0-DAD0-4FC9-9C5D-E52B3CD4E6C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03E381-7260-450B-8406-652E4EDDAB47}" type="pres">
      <dgm:prSet presAssocID="{32CA7DA8-0948-4B88-A34F-E25FAFF7B9A3}" presName="root1" presStyleCnt="0"/>
      <dgm:spPr/>
    </dgm:pt>
    <dgm:pt modelId="{BC671F11-61B3-4E97-833C-E207BA9A8AB9}" type="pres">
      <dgm:prSet presAssocID="{32CA7DA8-0948-4B88-A34F-E25FAFF7B9A3}" presName="LevelOneTextNode" presStyleLbl="node0" presStyleIdx="0" presStyleCnt="1" custScaleX="486739" custScaleY="190645" custLinFactX="-88160" custLinFactNeighborX="-100000" custLinFactNeighborY="-8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FDD6F8-7C7F-4435-B3C7-6FF02957C955}" type="pres">
      <dgm:prSet presAssocID="{32CA7DA8-0948-4B88-A34F-E25FAFF7B9A3}" presName="level2hierChild" presStyleCnt="0"/>
      <dgm:spPr/>
    </dgm:pt>
    <dgm:pt modelId="{F655FFBE-3C92-4A5B-877B-3D3F3F028829}" type="pres">
      <dgm:prSet presAssocID="{EAFF5C7E-E6E0-4618-9E88-554E43F9EE9D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0D41DD29-D93A-4EAE-9FAC-7A59232F3094}" type="pres">
      <dgm:prSet presAssocID="{EAFF5C7E-E6E0-4618-9E88-554E43F9EE9D}" presName="connTx" presStyleLbl="parChTrans1D2" presStyleIdx="0" presStyleCnt="3"/>
      <dgm:spPr/>
      <dgm:t>
        <a:bodyPr/>
        <a:lstStyle/>
        <a:p>
          <a:endParaRPr lang="ru-RU"/>
        </a:p>
      </dgm:t>
    </dgm:pt>
    <dgm:pt modelId="{3BB0C9CF-4F3D-470A-9CED-1CE3AD268169}" type="pres">
      <dgm:prSet presAssocID="{DC02E316-B198-49F6-BDC1-463DFD86DB67}" presName="root2" presStyleCnt="0"/>
      <dgm:spPr/>
    </dgm:pt>
    <dgm:pt modelId="{8F5F11B6-7EA0-42BF-A082-5885083BBEB0}" type="pres">
      <dgm:prSet presAssocID="{DC02E316-B198-49F6-BDC1-463DFD86DB67}" presName="LevelTwoTextNode" presStyleLbl="node2" presStyleIdx="0" presStyleCnt="3" custScaleX="329453" custScaleY="232820" custLinFactNeighborX="-487" custLinFactNeighborY="-159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BDBA6C-E169-4201-8C01-E5590836997F}" type="pres">
      <dgm:prSet presAssocID="{DC02E316-B198-49F6-BDC1-463DFD86DB67}" presName="level3hierChild" presStyleCnt="0"/>
      <dgm:spPr/>
    </dgm:pt>
    <dgm:pt modelId="{71B9374B-0741-46E7-982F-CE2BE6EF15C3}" type="pres">
      <dgm:prSet presAssocID="{75716176-896C-4D04-A87C-72222118AF0F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7BE1392F-F3C8-4F9A-965A-30E2D8FDE0CE}" type="pres">
      <dgm:prSet presAssocID="{75716176-896C-4D04-A87C-72222118AF0F}" presName="connTx" presStyleLbl="parChTrans1D2" presStyleIdx="1" presStyleCnt="3"/>
      <dgm:spPr/>
      <dgm:t>
        <a:bodyPr/>
        <a:lstStyle/>
        <a:p>
          <a:endParaRPr lang="ru-RU"/>
        </a:p>
      </dgm:t>
    </dgm:pt>
    <dgm:pt modelId="{EE75E1B1-5314-4B65-BFE8-A36FD50762B2}" type="pres">
      <dgm:prSet presAssocID="{40BC66F1-7C26-4A77-A7E6-42B3E35EE3C7}" presName="root2" presStyleCnt="0"/>
      <dgm:spPr/>
    </dgm:pt>
    <dgm:pt modelId="{05013E3A-06D5-4B5D-9D2A-B5C870CF1C60}" type="pres">
      <dgm:prSet presAssocID="{40BC66F1-7C26-4A77-A7E6-42B3E35EE3C7}" presName="LevelTwoTextNode" presStyleLbl="node2" presStyleIdx="1" presStyleCnt="3" custScaleX="349438" custScaleY="2771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CC2EFB-7760-4CEC-BC73-D5FE4BB1882B}" type="pres">
      <dgm:prSet presAssocID="{40BC66F1-7C26-4A77-A7E6-42B3E35EE3C7}" presName="level3hierChild" presStyleCnt="0"/>
      <dgm:spPr/>
    </dgm:pt>
    <dgm:pt modelId="{EAB442AB-6361-44E9-91EC-EF4DB8411F8E}" type="pres">
      <dgm:prSet presAssocID="{47429221-BD36-4846-B019-5061BEF074AE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3B7AB486-17C2-49D6-9888-4B70E882C28F}" type="pres">
      <dgm:prSet presAssocID="{47429221-BD36-4846-B019-5061BEF074AE}" presName="connTx" presStyleLbl="parChTrans1D2" presStyleIdx="2" presStyleCnt="3"/>
      <dgm:spPr/>
      <dgm:t>
        <a:bodyPr/>
        <a:lstStyle/>
        <a:p>
          <a:endParaRPr lang="ru-RU"/>
        </a:p>
      </dgm:t>
    </dgm:pt>
    <dgm:pt modelId="{02AF14AC-6AFB-489A-BBBE-9634E1899431}" type="pres">
      <dgm:prSet presAssocID="{058CDD6B-DB3C-4685-9632-61FFB4FAC4EA}" presName="root2" presStyleCnt="0"/>
      <dgm:spPr/>
    </dgm:pt>
    <dgm:pt modelId="{0C49A0B6-DB78-44E9-8AAE-171BB41745C8}" type="pres">
      <dgm:prSet presAssocID="{058CDD6B-DB3C-4685-9632-61FFB4FAC4EA}" presName="LevelTwoTextNode" presStyleLbl="node2" presStyleIdx="2" presStyleCnt="3" custScaleX="321348" custScaleY="287238" custLinFactNeighborX="-5641" custLinFactNeighborY="-41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EBC213-E65A-4A3C-8489-2B70A77DDB41}" type="pres">
      <dgm:prSet presAssocID="{058CDD6B-DB3C-4685-9632-61FFB4FAC4EA}" presName="level3hierChild" presStyleCnt="0"/>
      <dgm:spPr/>
    </dgm:pt>
  </dgm:ptLst>
  <dgm:cxnLst>
    <dgm:cxn modelId="{218B843F-42E4-4A81-8F47-E49FBA177CB4}" type="presOf" srcId="{32CA7DA8-0948-4B88-A34F-E25FAFF7B9A3}" destId="{BC671F11-61B3-4E97-833C-E207BA9A8AB9}" srcOrd="0" destOrd="0" presId="urn:microsoft.com/office/officeart/2008/layout/HorizontalMultiLevelHierarchy"/>
    <dgm:cxn modelId="{DD940B55-FD72-4D32-89DA-549FFE9188B0}" type="presOf" srcId="{EAFF5C7E-E6E0-4618-9E88-554E43F9EE9D}" destId="{0D41DD29-D93A-4EAE-9FAC-7A59232F3094}" srcOrd="1" destOrd="0" presId="urn:microsoft.com/office/officeart/2008/layout/HorizontalMultiLevelHierarchy"/>
    <dgm:cxn modelId="{9F798C31-32C0-4F87-9A2D-DA14E7B8AE30}" type="presOf" srcId="{EAFF5C7E-E6E0-4618-9E88-554E43F9EE9D}" destId="{F655FFBE-3C92-4A5B-877B-3D3F3F028829}" srcOrd="0" destOrd="0" presId="urn:microsoft.com/office/officeart/2008/layout/HorizontalMultiLevelHierarchy"/>
    <dgm:cxn modelId="{BAA66101-945F-433E-B127-B6E83C941D58}" type="presOf" srcId="{47429221-BD36-4846-B019-5061BEF074AE}" destId="{3B7AB486-17C2-49D6-9888-4B70E882C28F}" srcOrd="1" destOrd="0" presId="urn:microsoft.com/office/officeart/2008/layout/HorizontalMultiLevelHierarchy"/>
    <dgm:cxn modelId="{BF5FA271-D81F-430A-A944-681250CF661B}" srcId="{32CA7DA8-0948-4B88-A34F-E25FAFF7B9A3}" destId="{DC02E316-B198-49F6-BDC1-463DFD86DB67}" srcOrd="0" destOrd="0" parTransId="{EAFF5C7E-E6E0-4618-9E88-554E43F9EE9D}" sibTransId="{A574BA68-2F3F-4AA3-92E8-A4FFBB0D4600}"/>
    <dgm:cxn modelId="{83D7929A-1EE7-4A27-A048-5B017646F422}" type="presOf" srcId="{058CDD6B-DB3C-4685-9632-61FFB4FAC4EA}" destId="{0C49A0B6-DB78-44E9-8AAE-171BB41745C8}" srcOrd="0" destOrd="0" presId="urn:microsoft.com/office/officeart/2008/layout/HorizontalMultiLevelHierarchy"/>
    <dgm:cxn modelId="{259F1211-5564-4E6B-8195-57B3316F9B64}" srcId="{778E9EE0-DAD0-4FC9-9C5D-E52B3CD4E6CD}" destId="{32CA7DA8-0948-4B88-A34F-E25FAFF7B9A3}" srcOrd="0" destOrd="0" parTransId="{488DF621-463E-40D8-800C-558E01B0A886}" sibTransId="{E96F56E3-8722-4B46-81F5-DAB1DD79970D}"/>
    <dgm:cxn modelId="{0AB80368-A33E-467E-89AC-04F19859A41D}" type="presOf" srcId="{75716176-896C-4D04-A87C-72222118AF0F}" destId="{7BE1392F-F3C8-4F9A-965A-30E2D8FDE0CE}" srcOrd="1" destOrd="0" presId="urn:microsoft.com/office/officeart/2008/layout/HorizontalMultiLevelHierarchy"/>
    <dgm:cxn modelId="{9F5EFCB3-ED85-4A4B-AE7D-F9E692C72D72}" type="presOf" srcId="{DC02E316-B198-49F6-BDC1-463DFD86DB67}" destId="{8F5F11B6-7EA0-42BF-A082-5885083BBEB0}" srcOrd="0" destOrd="0" presId="urn:microsoft.com/office/officeart/2008/layout/HorizontalMultiLevelHierarchy"/>
    <dgm:cxn modelId="{AEFBC3CF-CA86-4BE8-8B00-45006E4CE917}" type="presOf" srcId="{778E9EE0-DAD0-4FC9-9C5D-E52B3CD4E6CD}" destId="{AC1D6813-3FB4-4B83-85DE-B9F689CABBD8}" srcOrd="0" destOrd="0" presId="urn:microsoft.com/office/officeart/2008/layout/HorizontalMultiLevelHierarchy"/>
    <dgm:cxn modelId="{94B7FD01-EC35-4E81-8FF4-B7BA27AECBB5}" srcId="{32CA7DA8-0948-4B88-A34F-E25FAFF7B9A3}" destId="{058CDD6B-DB3C-4685-9632-61FFB4FAC4EA}" srcOrd="2" destOrd="0" parTransId="{47429221-BD36-4846-B019-5061BEF074AE}" sibTransId="{0D8D2D31-8758-414F-A914-E8C7EAAC3C4C}"/>
    <dgm:cxn modelId="{80E1788B-FD9B-4096-B8B1-4B59A0ECE8FD}" type="presOf" srcId="{75716176-896C-4D04-A87C-72222118AF0F}" destId="{71B9374B-0741-46E7-982F-CE2BE6EF15C3}" srcOrd="0" destOrd="0" presId="urn:microsoft.com/office/officeart/2008/layout/HorizontalMultiLevelHierarchy"/>
    <dgm:cxn modelId="{C2B377CC-367D-4B6C-A3D1-F18CB3FC7129}" type="presOf" srcId="{47429221-BD36-4846-B019-5061BEF074AE}" destId="{EAB442AB-6361-44E9-91EC-EF4DB8411F8E}" srcOrd="0" destOrd="0" presId="urn:microsoft.com/office/officeart/2008/layout/HorizontalMultiLevelHierarchy"/>
    <dgm:cxn modelId="{0FC2EABF-5225-4051-9210-D3704ED47234}" srcId="{32CA7DA8-0948-4B88-A34F-E25FAFF7B9A3}" destId="{40BC66F1-7C26-4A77-A7E6-42B3E35EE3C7}" srcOrd="1" destOrd="0" parTransId="{75716176-896C-4D04-A87C-72222118AF0F}" sibTransId="{5105BA62-599C-44E7-A76A-2DD527300709}"/>
    <dgm:cxn modelId="{F3BC6106-2011-4C00-BADA-C5F6D9F27C25}" type="presOf" srcId="{40BC66F1-7C26-4A77-A7E6-42B3E35EE3C7}" destId="{05013E3A-06D5-4B5D-9D2A-B5C870CF1C60}" srcOrd="0" destOrd="0" presId="urn:microsoft.com/office/officeart/2008/layout/HorizontalMultiLevelHierarchy"/>
    <dgm:cxn modelId="{85D76F99-9676-409E-919D-E7C1FB734973}" type="presParOf" srcId="{AC1D6813-3FB4-4B83-85DE-B9F689CABBD8}" destId="{9303E381-7260-450B-8406-652E4EDDAB47}" srcOrd="0" destOrd="0" presId="urn:microsoft.com/office/officeart/2008/layout/HorizontalMultiLevelHierarchy"/>
    <dgm:cxn modelId="{053D5C9F-8208-4487-9D4D-11FA3F4FABC3}" type="presParOf" srcId="{9303E381-7260-450B-8406-652E4EDDAB47}" destId="{BC671F11-61B3-4E97-833C-E207BA9A8AB9}" srcOrd="0" destOrd="0" presId="urn:microsoft.com/office/officeart/2008/layout/HorizontalMultiLevelHierarchy"/>
    <dgm:cxn modelId="{5AC1069C-1B50-4DEC-8D3F-DB1AFA9D9E04}" type="presParOf" srcId="{9303E381-7260-450B-8406-652E4EDDAB47}" destId="{E6FDD6F8-7C7F-4435-B3C7-6FF02957C955}" srcOrd="1" destOrd="0" presId="urn:microsoft.com/office/officeart/2008/layout/HorizontalMultiLevelHierarchy"/>
    <dgm:cxn modelId="{A7DC759C-FD86-442C-81E0-1725DC7F04C7}" type="presParOf" srcId="{E6FDD6F8-7C7F-4435-B3C7-6FF02957C955}" destId="{F655FFBE-3C92-4A5B-877B-3D3F3F028829}" srcOrd="0" destOrd="0" presId="urn:microsoft.com/office/officeart/2008/layout/HorizontalMultiLevelHierarchy"/>
    <dgm:cxn modelId="{3B0CCB61-7386-40DE-9323-278218F05FDF}" type="presParOf" srcId="{F655FFBE-3C92-4A5B-877B-3D3F3F028829}" destId="{0D41DD29-D93A-4EAE-9FAC-7A59232F3094}" srcOrd="0" destOrd="0" presId="urn:microsoft.com/office/officeart/2008/layout/HorizontalMultiLevelHierarchy"/>
    <dgm:cxn modelId="{E3A95857-7A2D-4DB6-848F-FFC4345868ED}" type="presParOf" srcId="{E6FDD6F8-7C7F-4435-B3C7-6FF02957C955}" destId="{3BB0C9CF-4F3D-470A-9CED-1CE3AD268169}" srcOrd="1" destOrd="0" presId="urn:microsoft.com/office/officeart/2008/layout/HorizontalMultiLevelHierarchy"/>
    <dgm:cxn modelId="{03BBBD0C-C03F-472E-ACF1-75C4DC14D085}" type="presParOf" srcId="{3BB0C9CF-4F3D-470A-9CED-1CE3AD268169}" destId="{8F5F11B6-7EA0-42BF-A082-5885083BBEB0}" srcOrd="0" destOrd="0" presId="urn:microsoft.com/office/officeart/2008/layout/HorizontalMultiLevelHierarchy"/>
    <dgm:cxn modelId="{35C9A334-69D9-4D07-9AD0-468742FFFDA2}" type="presParOf" srcId="{3BB0C9CF-4F3D-470A-9CED-1CE3AD268169}" destId="{EABDBA6C-E169-4201-8C01-E5590836997F}" srcOrd="1" destOrd="0" presId="urn:microsoft.com/office/officeart/2008/layout/HorizontalMultiLevelHierarchy"/>
    <dgm:cxn modelId="{15F331B8-17D7-4832-94A5-2D35E6E30893}" type="presParOf" srcId="{E6FDD6F8-7C7F-4435-B3C7-6FF02957C955}" destId="{71B9374B-0741-46E7-982F-CE2BE6EF15C3}" srcOrd="2" destOrd="0" presId="urn:microsoft.com/office/officeart/2008/layout/HorizontalMultiLevelHierarchy"/>
    <dgm:cxn modelId="{26B012E5-9410-41E4-A1AD-B83D980C8CAC}" type="presParOf" srcId="{71B9374B-0741-46E7-982F-CE2BE6EF15C3}" destId="{7BE1392F-F3C8-4F9A-965A-30E2D8FDE0CE}" srcOrd="0" destOrd="0" presId="urn:microsoft.com/office/officeart/2008/layout/HorizontalMultiLevelHierarchy"/>
    <dgm:cxn modelId="{515A54FD-C894-4573-97AC-526BF4890B90}" type="presParOf" srcId="{E6FDD6F8-7C7F-4435-B3C7-6FF02957C955}" destId="{EE75E1B1-5314-4B65-BFE8-A36FD50762B2}" srcOrd="3" destOrd="0" presId="urn:microsoft.com/office/officeart/2008/layout/HorizontalMultiLevelHierarchy"/>
    <dgm:cxn modelId="{3CF093AA-A38F-4DB4-A7ED-53B3ADE2CECD}" type="presParOf" srcId="{EE75E1B1-5314-4B65-BFE8-A36FD50762B2}" destId="{05013E3A-06D5-4B5D-9D2A-B5C870CF1C60}" srcOrd="0" destOrd="0" presId="urn:microsoft.com/office/officeart/2008/layout/HorizontalMultiLevelHierarchy"/>
    <dgm:cxn modelId="{4CA58966-3281-43A1-96B8-3B530B5DF88A}" type="presParOf" srcId="{EE75E1B1-5314-4B65-BFE8-A36FD50762B2}" destId="{C2CC2EFB-7760-4CEC-BC73-D5FE4BB1882B}" srcOrd="1" destOrd="0" presId="urn:microsoft.com/office/officeart/2008/layout/HorizontalMultiLevelHierarchy"/>
    <dgm:cxn modelId="{B2717842-5580-4DB4-A6EA-740855B0CC2A}" type="presParOf" srcId="{E6FDD6F8-7C7F-4435-B3C7-6FF02957C955}" destId="{EAB442AB-6361-44E9-91EC-EF4DB8411F8E}" srcOrd="4" destOrd="0" presId="urn:microsoft.com/office/officeart/2008/layout/HorizontalMultiLevelHierarchy"/>
    <dgm:cxn modelId="{CD088487-4E06-404B-A32F-82A51CFBD386}" type="presParOf" srcId="{EAB442AB-6361-44E9-91EC-EF4DB8411F8E}" destId="{3B7AB486-17C2-49D6-9888-4B70E882C28F}" srcOrd="0" destOrd="0" presId="urn:microsoft.com/office/officeart/2008/layout/HorizontalMultiLevelHierarchy"/>
    <dgm:cxn modelId="{CE447949-20F2-48F8-BAE4-5488315EA0A4}" type="presParOf" srcId="{E6FDD6F8-7C7F-4435-B3C7-6FF02957C955}" destId="{02AF14AC-6AFB-489A-BBBE-9634E1899431}" srcOrd="5" destOrd="0" presId="urn:microsoft.com/office/officeart/2008/layout/HorizontalMultiLevelHierarchy"/>
    <dgm:cxn modelId="{5B4D38DA-96BC-4E21-8754-1509D43769E6}" type="presParOf" srcId="{02AF14AC-6AFB-489A-BBBE-9634E1899431}" destId="{0C49A0B6-DB78-44E9-8AAE-171BB41745C8}" srcOrd="0" destOrd="0" presId="urn:microsoft.com/office/officeart/2008/layout/HorizontalMultiLevelHierarchy"/>
    <dgm:cxn modelId="{C352935D-CD9E-4087-88E7-E3972C0CBBDB}" type="presParOf" srcId="{02AF14AC-6AFB-489A-BBBE-9634E1899431}" destId="{92EBC213-E65A-4A3C-8489-2B70A77DDB4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4A8AF1-63A5-42E5-9F57-90652AFDC99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E4E54B-42ED-476C-921C-AB25D6A6EFE8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Форма семейного образования. </a:t>
          </a:r>
          <a:r>
            <a:rPr lang="ru-RU" sz="1600" dirty="0" smtClean="0">
              <a:latin typeface="Sylfaen" pitchFamily="18" charset="0"/>
            </a:rPr>
            <a:t>Форма получения дошкольного образования определяется родителями (законными представителями) несовершеннолетнего обучающегося. При выборе родителями (законными представителями) несовершеннолетнего обучающегося формы получения дошкольного образования учитывается мнение ребенка</a:t>
          </a:r>
          <a:endParaRPr lang="ru-RU" sz="1600" dirty="0"/>
        </a:p>
      </dgm:t>
    </dgm:pt>
    <dgm:pt modelId="{1ACFF274-612D-4724-8384-474E71A03943}" type="parTrans" cxnId="{996AEBD5-0B7B-44AE-8778-0B970853D8E9}">
      <dgm:prSet/>
      <dgm:spPr/>
      <dgm:t>
        <a:bodyPr/>
        <a:lstStyle/>
        <a:p>
          <a:endParaRPr lang="ru-RU"/>
        </a:p>
      </dgm:t>
    </dgm:pt>
    <dgm:pt modelId="{5269A4F8-DCBB-4B6F-B6DE-BD6149FBFC6E}" type="sibTrans" cxnId="{996AEBD5-0B7B-44AE-8778-0B970853D8E9}">
      <dgm:prSet/>
      <dgm:spPr/>
      <dgm:t>
        <a:bodyPr/>
        <a:lstStyle/>
        <a:p>
          <a:endParaRPr lang="ru-RU"/>
        </a:p>
      </dgm:t>
    </dgm:pt>
    <dgm:pt modelId="{A264AA28-9618-4123-B8F3-520C31D45FF0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Сетевая форма</a:t>
          </a:r>
          <a:r>
            <a:rPr lang="ru-RU" sz="1300" dirty="0" smtClean="0">
              <a:latin typeface="Sylfaen" pitchFamily="18" charset="0"/>
            </a:rPr>
            <a:t> обеспечивает возможность освоения обучающимися образовательных программ ДО с использованием ресурсов нескольких организаций, осуществляющих образовательную деятельность, а также с использованием ресурсов иных организаций (организации культуры, физкультуры и спорта и другие организации, обладающие ресурсами, необходимыми для осуществления образовательной деятельности по соответствующим образовательным программам), с которыми устанавливаются договорные отношения. </a:t>
          </a:r>
          <a:endParaRPr lang="ru-RU" sz="1300" dirty="0"/>
        </a:p>
      </dgm:t>
    </dgm:pt>
    <dgm:pt modelId="{DCCEA1DB-0757-4552-BBDA-91ED973EAB00}" type="parTrans" cxnId="{B4C228F3-750A-4FC0-9DCF-6FC54210CE45}">
      <dgm:prSet/>
      <dgm:spPr/>
      <dgm:t>
        <a:bodyPr/>
        <a:lstStyle/>
        <a:p>
          <a:endParaRPr lang="ru-RU"/>
        </a:p>
      </dgm:t>
    </dgm:pt>
    <dgm:pt modelId="{9A2D012E-438B-48EA-A51A-08ABEDDEAFF7}" type="sibTrans" cxnId="{B4C228F3-750A-4FC0-9DCF-6FC54210CE45}">
      <dgm:prSet/>
      <dgm:spPr/>
      <dgm:t>
        <a:bodyPr/>
        <a:lstStyle/>
        <a:p>
          <a:endParaRPr lang="ru-RU"/>
        </a:p>
      </dgm:t>
    </dgm:pt>
    <dgm:pt modelId="{A6A4FCDA-BFF3-4844-9D76-70F710D3E72B}">
      <dgm:prSet phldrT="[Текст]"/>
      <dgm:spPr/>
      <dgm:t>
        <a:bodyPr/>
        <a:lstStyle/>
        <a:p>
          <a:r>
            <a: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Образовательные технологии. </a:t>
          </a:r>
          <a:r>
            <a: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электронного обучения, дистанционных образовательных технологий, а также работа с электронными средствами обучения при реализации Федеральной программы должны осуществляться в соответствии с требованиями СанПиН 2.4.3648-20 и СанПиН 1.2.3685-21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A5B137-E1FE-4A8F-85AC-DE5A64724056}" type="parTrans" cxnId="{12D27A0A-BA99-4FF4-8BBA-AE0E69A3E0DC}">
      <dgm:prSet/>
      <dgm:spPr/>
      <dgm:t>
        <a:bodyPr/>
        <a:lstStyle/>
        <a:p>
          <a:endParaRPr lang="ru-RU"/>
        </a:p>
      </dgm:t>
    </dgm:pt>
    <dgm:pt modelId="{3B942A36-C073-424E-8758-04709AFCFA72}" type="sibTrans" cxnId="{12D27A0A-BA99-4FF4-8BBA-AE0E69A3E0DC}">
      <dgm:prSet/>
      <dgm:spPr/>
      <dgm:t>
        <a:bodyPr/>
        <a:lstStyle/>
        <a:p>
          <a:endParaRPr lang="ru-RU"/>
        </a:p>
      </dgm:t>
    </dgm:pt>
    <dgm:pt modelId="{51A41A26-6E6B-4FC8-8516-304E0CA940BB}" type="pres">
      <dgm:prSet presAssocID="{254A8AF1-63A5-42E5-9F57-90652AFDC99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4C3D04-B115-431B-8612-B5BEF849974E}" type="pres">
      <dgm:prSet presAssocID="{BAE4E54B-42ED-476C-921C-AB25D6A6EFE8}" presName="comp" presStyleCnt="0"/>
      <dgm:spPr/>
    </dgm:pt>
    <dgm:pt modelId="{7E4B0D8A-1DEB-41BE-9662-7E6B1241C100}" type="pres">
      <dgm:prSet presAssocID="{BAE4E54B-42ED-476C-921C-AB25D6A6EFE8}" presName="box" presStyleLbl="node1" presStyleIdx="0" presStyleCnt="3" custScaleY="114564"/>
      <dgm:spPr/>
      <dgm:t>
        <a:bodyPr/>
        <a:lstStyle/>
        <a:p>
          <a:endParaRPr lang="ru-RU"/>
        </a:p>
      </dgm:t>
    </dgm:pt>
    <dgm:pt modelId="{63420EA8-8A2E-4184-BFE6-D430C184FE06}" type="pres">
      <dgm:prSet presAssocID="{BAE4E54B-42ED-476C-921C-AB25D6A6EFE8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1ACC11D3-C4D4-4421-8016-90E0A8C9264C}" type="pres">
      <dgm:prSet presAssocID="{BAE4E54B-42ED-476C-921C-AB25D6A6EFE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EEC569-EC2B-4295-91FB-8F99DC8E8EFC}" type="pres">
      <dgm:prSet presAssocID="{5269A4F8-DCBB-4B6F-B6DE-BD6149FBFC6E}" presName="spacer" presStyleCnt="0"/>
      <dgm:spPr/>
    </dgm:pt>
    <dgm:pt modelId="{673D4650-6335-4884-99D9-5BAF16E37B50}" type="pres">
      <dgm:prSet presAssocID="{A264AA28-9618-4123-B8F3-520C31D45FF0}" presName="comp" presStyleCnt="0"/>
      <dgm:spPr/>
    </dgm:pt>
    <dgm:pt modelId="{3791105C-69F6-4B3E-B876-5DAEEA56FC43}" type="pres">
      <dgm:prSet presAssocID="{A264AA28-9618-4123-B8F3-520C31D45FF0}" presName="box" presStyleLbl="node1" presStyleIdx="1" presStyleCnt="3" custScaleY="113970"/>
      <dgm:spPr/>
      <dgm:t>
        <a:bodyPr/>
        <a:lstStyle/>
        <a:p>
          <a:endParaRPr lang="ru-RU"/>
        </a:p>
      </dgm:t>
    </dgm:pt>
    <dgm:pt modelId="{B352D107-2700-431C-B039-1664B8782FFC}" type="pres">
      <dgm:prSet presAssocID="{A264AA28-9618-4123-B8F3-520C31D45FF0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4FF4CC63-4FFC-40DC-BDC4-8EDFC9B8878E}" type="pres">
      <dgm:prSet presAssocID="{A264AA28-9618-4123-B8F3-520C31D45FF0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9D235-96D0-4293-8127-68FE33829567}" type="pres">
      <dgm:prSet presAssocID="{9A2D012E-438B-48EA-A51A-08ABEDDEAFF7}" presName="spacer" presStyleCnt="0"/>
      <dgm:spPr/>
    </dgm:pt>
    <dgm:pt modelId="{10AF0904-1FEE-405D-8C9D-49597E30AE19}" type="pres">
      <dgm:prSet presAssocID="{A6A4FCDA-BFF3-4844-9D76-70F710D3E72B}" presName="comp" presStyleCnt="0"/>
      <dgm:spPr/>
    </dgm:pt>
    <dgm:pt modelId="{3D71B2D6-E0EB-4D88-AAAB-3653AF9720BE}" type="pres">
      <dgm:prSet presAssocID="{A6A4FCDA-BFF3-4844-9D76-70F710D3E72B}" presName="box" presStyleLbl="node1" presStyleIdx="2" presStyleCnt="3"/>
      <dgm:spPr/>
      <dgm:t>
        <a:bodyPr/>
        <a:lstStyle/>
        <a:p>
          <a:endParaRPr lang="ru-RU"/>
        </a:p>
      </dgm:t>
    </dgm:pt>
    <dgm:pt modelId="{7D78C149-3FFE-45B5-99E1-92BFA2B93758}" type="pres">
      <dgm:prSet presAssocID="{A6A4FCDA-BFF3-4844-9D76-70F710D3E72B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BCE47937-C6EC-499B-94C9-E78A1641626F}" type="pres">
      <dgm:prSet presAssocID="{A6A4FCDA-BFF3-4844-9D76-70F710D3E72B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C228F3-750A-4FC0-9DCF-6FC54210CE45}" srcId="{254A8AF1-63A5-42E5-9F57-90652AFDC99A}" destId="{A264AA28-9618-4123-B8F3-520C31D45FF0}" srcOrd="1" destOrd="0" parTransId="{DCCEA1DB-0757-4552-BBDA-91ED973EAB00}" sibTransId="{9A2D012E-438B-48EA-A51A-08ABEDDEAFF7}"/>
    <dgm:cxn modelId="{996AEBD5-0B7B-44AE-8778-0B970853D8E9}" srcId="{254A8AF1-63A5-42E5-9F57-90652AFDC99A}" destId="{BAE4E54B-42ED-476C-921C-AB25D6A6EFE8}" srcOrd="0" destOrd="0" parTransId="{1ACFF274-612D-4724-8384-474E71A03943}" sibTransId="{5269A4F8-DCBB-4B6F-B6DE-BD6149FBFC6E}"/>
    <dgm:cxn modelId="{5368E09C-64F1-4403-B277-F1BD1ADC6D43}" type="presOf" srcId="{BAE4E54B-42ED-476C-921C-AB25D6A6EFE8}" destId="{7E4B0D8A-1DEB-41BE-9662-7E6B1241C100}" srcOrd="0" destOrd="0" presId="urn:microsoft.com/office/officeart/2005/8/layout/vList4"/>
    <dgm:cxn modelId="{A71FF8B4-D38D-444A-8B54-5179FF2DE6B5}" type="presOf" srcId="{BAE4E54B-42ED-476C-921C-AB25D6A6EFE8}" destId="{1ACC11D3-C4D4-4421-8016-90E0A8C9264C}" srcOrd="1" destOrd="0" presId="urn:microsoft.com/office/officeart/2005/8/layout/vList4"/>
    <dgm:cxn modelId="{C5352B33-BED2-4F2F-B9B5-F646A44CC2C5}" type="presOf" srcId="{A6A4FCDA-BFF3-4844-9D76-70F710D3E72B}" destId="{BCE47937-C6EC-499B-94C9-E78A1641626F}" srcOrd="1" destOrd="0" presId="urn:microsoft.com/office/officeart/2005/8/layout/vList4"/>
    <dgm:cxn modelId="{FDFD6117-0A36-495F-9E1E-D1E09F106FA0}" type="presOf" srcId="{A264AA28-9618-4123-B8F3-520C31D45FF0}" destId="{4FF4CC63-4FFC-40DC-BDC4-8EDFC9B8878E}" srcOrd="1" destOrd="0" presId="urn:microsoft.com/office/officeart/2005/8/layout/vList4"/>
    <dgm:cxn modelId="{E52CC407-2A31-4EC4-8355-CA5397EB0BB3}" type="presOf" srcId="{A264AA28-9618-4123-B8F3-520C31D45FF0}" destId="{3791105C-69F6-4B3E-B876-5DAEEA56FC43}" srcOrd="0" destOrd="0" presId="urn:microsoft.com/office/officeart/2005/8/layout/vList4"/>
    <dgm:cxn modelId="{7453242F-C285-43F8-BB91-4B340C31A147}" type="presOf" srcId="{A6A4FCDA-BFF3-4844-9D76-70F710D3E72B}" destId="{3D71B2D6-E0EB-4D88-AAAB-3653AF9720BE}" srcOrd="0" destOrd="0" presId="urn:microsoft.com/office/officeart/2005/8/layout/vList4"/>
    <dgm:cxn modelId="{12D27A0A-BA99-4FF4-8BBA-AE0E69A3E0DC}" srcId="{254A8AF1-63A5-42E5-9F57-90652AFDC99A}" destId="{A6A4FCDA-BFF3-4844-9D76-70F710D3E72B}" srcOrd="2" destOrd="0" parTransId="{DEA5B137-E1FE-4A8F-85AC-DE5A64724056}" sibTransId="{3B942A36-C073-424E-8758-04709AFCFA72}"/>
    <dgm:cxn modelId="{BB647272-5689-42B5-8079-4883FA20CB9B}" type="presOf" srcId="{254A8AF1-63A5-42E5-9F57-90652AFDC99A}" destId="{51A41A26-6E6B-4FC8-8516-304E0CA940BB}" srcOrd="0" destOrd="0" presId="urn:microsoft.com/office/officeart/2005/8/layout/vList4"/>
    <dgm:cxn modelId="{0B77F88C-03B3-46F1-AD7B-660534F8AB92}" type="presParOf" srcId="{51A41A26-6E6B-4FC8-8516-304E0CA940BB}" destId="{534C3D04-B115-431B-8612-B5BEF849974E}" srcOrd="0" destOrd="0" presId="urn:microsoft.com/office/officeart/2005/8/layout/vList4"/>
    <dgm:cxn modelId="{DF51D8C9-258E-4892-A2C1-EFBF92877A59}" type="presParOf" srcId="{534C3D04-B115-431B-8612-B5BEF849974E}" destId="{7E4B0D8A-1DEB-41BE-9662-7E6B1241C100}" srcOrd="0" destOrd="0" presId="urn:microsoft.com/office/officeart/2005/8/layout/vList4"/>
    <dgm:cxn modelId="{56059511-8304-460D-BA8A-71FA9CF9E2BB}" type="presParOf" srcId="{534C3D04-B115-431B-8612-B5BEF849974E}" destId="{63420EA8-8A2E-4184-BFE6-D430C184FE06}" srcOrd="1" destOrd="0" presId="urn:microsoft.com/office/officeart/2005/8/layout/vList4"/>
    <dgm:cxn modelId="{558E4557-0F0C-4F0E-B619-8D14FC1E2927}" type="presParOf" srcId="{534C3D04-B115-431B-8612-B5BEF849974E}" destId="{1ACC11D3-C4D4-4421-8016-90E0A8C9264C}" srcOrd="2" destOrd="0" presId="urn:microsoft.com/office/officeart/2005/8/layout/vList4"/>
    <dgm:cxn modelId="{88150443-79C4-473D-BC14-1A79EA15EF7B}" type="presParOf" srcId="{51A41A26-6E6B-4FC8-8516-304E0CA940BB}" destId="{FDEEC569-EC2B-4295-91FB-8F99DC8E8EFC}" srcOrd="1" destOrd="0" presId="urn:microsoft.com/office/officeart/2005/8/layout/vList4"/>
    <dgm:cxn modelId="{2286408B-BD61-4E58-864E-721E1038AF83}" type="presParOf" srcId="{51A41A26-6E6B-4FC8-8516-304E0CA940BB}" destId="{673D4650-6335-4884-99D9-5BAF16E37B50}" srcOrd="2" destOrd="0" presId="urn:microsoft.com/office/officeart/2005/8/layout/vList4"/>
    <dgm:cxn modelId="{E0F44EDB-E4A9-472F-ACC7-6952C30710C2}" type="presParOf" srcId="{673D4650-6335-4884-99D9-5BAF16E37B50}" destId="{3791105C-69F6-4B3E-B876-5DAEEA56FC43}" srcOrd="0" destOrd="0" presId="urn:microsoft.com/office/officeart/2005/8/layout/vList4"/>
    <dgm:cxn modelId="{AC9615A0-884F-45C8-AEBB-0E4706D6BAC6}" type="presParOf" srcId="{673D4650-6335-4884-99D9-5BAF16E37B50}" destId="{B352D107-2700-431C-B039-1664B8782FFC}" srcOrd="1" destOrd="0" presId="urn:microsoft.com/office/officeart/2005/8/layout/vList4"/>
    <dgm:cxn modelId="{9007EE24-99F8-4D30-974B-4E521FBD263A}" type="presParOf" srcId="{673D4650-6335-4884-99D9-5BAF16E37B50}" destId="{4FF4CC63-4FFC-40DC-BDC4-8EDFC9B8878E}" srcOrd="2" destOrd="0" presId="urn:microsoft.com/office/officeart/2005/8/layout/vList4"/>
    <dgm:cxn modelId="{D0671959-7B4A-4D54-AC2B-EA7549584B38}" type="presParOf" srcId="{51A41A26-6E6B-4FC8-8516-304E0CA940BB}" destId="{9019D235-96D0-4293-8127-68FE33829567}" srcOrd="3" destOrd="0" presId="urn:microsoft.com/office/officeart/2005/8/layout/vList4"/>
    <dgm:cxn modelId="{27539F79-FE9C-4BCB-A224-65F723EBC8D8}" type="presParOf" srcId="{51A41A26-6E6B-4FC8-8516-304E0CA940BB}" destId="{10AF0904-1FEE-405D-8C9D-49597E30AE19}" srcOrd="4" destOrd="0" presId="urn:microsoft.com/office/officeart/2005/8/layout/vList4"/>
    <dgm:cxn modelId="{D2098252-E744-4033-8093-9307CFBCA1A9}" type="presParOf" srcId="{10AF0904-1FEE-405D-8C9D-49597E30AE19}" destId="{3D71B2D6-E0EB-4D88-AAAB-3653AF9720BE}" srcOrd="0" destOrd="0" presId="urn:microsoft.com/office/officeart/2005/8/layout/vList4"/>
    <dgm:cxn modelId="{B67AF0FC-88B4-42C2-AFBD-1795E8F420D3}" type="presParOf" srcId="{10AF0904-1FEE-405D-8C9D-49597E30AE19}" destId="{7D78C149-3FFE-45B5-99E1-92BFA2B93758}" srcOrd="1" destOrd="0" presId="urn:microsoft.com/office/officeart/2005/8/layout/vList4"/>
    <dgm:cxn modelId="{6F561F1A-A463-46F8-B25C-BF8571C71AAB}" type="presParOf" srcId="{10AF0904-1FEE-405D-8C9D-49597E30AE19}" destId="{BCE47937-C6EC-499B-94C9-E78A1641626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D6600A-F496-4E19-B7F4-AA907B956BC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97D90B2-EE85-4E11-8031-28C4C06C6BEF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DB593209-6D59-4994-B4BD-694454FBCC37}" type="parTrans" cxnId="{180ED95D-21E7-40DB-828B-C028B2D3A718}">
      <dgm:prSet/>
      <dgm:spPr/>
      <dgm:t>
        <a:bodyPr/>
        <a:lstStyle/>
        <a:p>
          <a:endParaRPr lang="ru-RU"/>
        </a:p>
      </dgm:t>
    </dgm:pt>
    <dgm:pt modelId="{AE4BEF3A-83CF-4598-B476-38DD43A0207F}" type="sibTrans" cxnId="{180ED95D-21E7-40DB-828B-C028B2D3A718}">
      <dgm:prSet/>
      <dgm:spPr/>
      <dgm:t>
        <a:bodyPr/>
        <a:lstStyle/>
        <a:p>
          <a:endParaRPr lang="ru-RU"/>
        </a:p>
      </dgm:t>
    </dgm:pt>
    <dgm:pt modelId="{88CEA6A9-0BCB-4CC2-82EC-CEF1AABBC75F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игровой  практике ребенок проявляет себя как творческий субъект (творческая инициатива)</a:t>
          </a:r>
          <a:endParaRPr lang="ru-RU" sz="2400" b="1" dirty="0"/>
        </a:p>
      </dgm:t>
    </dgm:pt>
    <dgm:pt modelId="{340F94B6-0AA7-482B-B958-A10B6CBFF028}" type="parTrans" cxnId="{C37F3ED0-5925-46C6-8ABC-928D24D82992}">
      <dgm:prSet/>
      <dgm:spPr/>
      <dgm:t>
        <a:bodyPr/>
        <a:lstStyle/>
        <a:p>
          <a:endParaRPr lang="ru-RU"/>
        </a:p>
      </dgm:t>
    </dgm:pt>
    <dgm:pt modelId="{CE1F4D36-2C38-4266-86B0-3C2D750994BA}" type="sibTrans" cxnId="{C37F3ED0-5925-46C6-8ABC-928D24D82992}">
      <dgm:prSet/>
      <dgm:spPr/>
      <dgm:t>
        <a:bodyPr/>
        <a:lstStyle/>
        <a:p>
          <a:endParaRPr lang="ru-RU"/>
        </a:p>
      </dgm:t>
    </dgm:pt>
    <dgm:pt modelId="{2BF22B39-C4DD-462F-83E5-FF624704F462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9CF72508-89F3-4306-B5C2-E068F041E0E6}" type="parTrans" cxnId="{C5002F98-C407-4A33-A52E-112BAB9C6ABD}">
      <dgm:prSet/>
      <dgm:spPr/>
      <dgm:t>
        <a:bodyPr/>
        <a:lstStyle/>
        <a:p>
          <a:endParaRPr lang="ru-RU"/>
        </a:p>
      </dgm:t>
    </dgm:pt>
    <dgm:pt modelId="{AD903A76-1A52-4A44-9284-B0153114A0F2}" type="sibTrans" cxnId="{C5002F98-C407-4A33-A52E-112BAB9C6ABD}">
      <dgm:prSet/>
      <dgm:spPr/>
      <dgm:t>
        <a:bodyPr/>
        <a:lstStyle/>
        <a:p>
          <a:endParaRPr lang="ru-RU"/>
        </a:p>
      </dgm:t>
    </dgm:pt>
    <dgm:pt modelId="{6F948983-CECA-4646-BD0A-EFEC8824FF98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</a:t>
          </a:r>
          <a:r>
            <a:rPr lang="ru-RU" sz="2400" b="1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продуктивной – созидающий и волевой субъект (инициатива целеполагания)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D23834-6298-42C7-8920-3D33158BEDAB}" type="parTrans" cxnId="{AEB150B5-0009-407D-BB08-6901E3C399C8}">
      <dgm:prSet/>
      <dgm:spPr/>
      <dgm:t>
        <a:bodyPr/>
        <a:lstStyle/>
        <a:p>
          <a:endParaRPr lang="ru-RU"/>
        </a:p>
      </dgm:t>
    </dgm:pt>
    <dgm:pt modelId="{BED9CEFA-731F-464B-A13B-3A39C183DA50}" type="sibTrans" cxnId="{AEB150B5-0009-407D-BB08-6901E3C399C8}">
      <dgm:prSet/>
      <dgm:spPr/>
      <dgm:t>
        <a:bodyPr/>
        <a:lstStyle/>
        <a:p>
          <a:endParaRPr lang="ru-RU"/>
        </a:p>
      </dgm:t>
    </dgm:pt>
    <dgm:pt modelId="{C128441E-8BBF-44A6-9B7A-169F8EC5C198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4A4D5F08-2F8D-414C-8C03-9118C9AAE3E6}" type="parTrans" cxnId="{A1FD0DBE-0DD2-4DFA-86F6-4C20B1EB6275}">
      <dgm:prSet/>
      <dgm:spPr/>
      <dgm:t>
        <a:bodyPr/>
        <a:lstStyle/>
        <a:p>
          <a:endParaRPr lang="ru-RU"/>
        </a:p>
      </dgm:t>
    </dgm:pt>
    <dgm:pt modelId="{1CA8416E-56A9-49FF-A607-DF59B9EE1E1B}" type="sibTrans" cxnId="{A1FD0DBE-0DD2-4DFA-86F6-4C20B1EB6275}">
      <dgm:prSet/>
      <dgm:spPr/>
      <dgm:t>
        <a:bodyPr/>
        <a:lstStyle/>
        <a:p>
          <a:endParaRPr lang="ru-RU"/>
        </a:p>
      </dgm:t>
    </dgm:pt>
    <dgm:pt modelId="{057E69D4-2C51-4491-94C9-C7A665BFD798}">
      <dgm:prSet phldrT="[Текст]"/>
      <dgm:spPr/>
      <dgm:t>
        <a:bodyPr/>
        <a:lstStyle/>
        <a:p>
          <a:endParaRPr lang="ru-RU" sz="900" dirty="0"/>
        </a:p>
      </dgm:t>
    </dgm:pt>
    <dgm:pt modelId="{9FCD9C83-4B18-4BE9-898A-2F9CC84C3A6E}" type="parTrans" cxnId="{E8578DFC-42DD-415C-AC23-ED59A914284C}">
      <dgm:prSet/>
      <dgm:spPr/>
      <dgm:t>
        <a:bodyPr/>
        <a:lstStyle/>
        <a:p>
          <a:endParaRPr lang="ru-RU"/>
        </a:p>
      </dgm:t>
    </dgm:pt>
    <dgm:pt modelId="{361061E8-3CAE-41AD-82F7-F9959A81F992}" type="sibTrans" cxnId="{E8578DFC-42DD-415C-AC23-ED59A914284C}">
      <dgm:prSet/>
      <dgm:spPr/>
      <dgm:t>
        <a:bodyPr/>
        <a:lstStyle/>
        <a:p>
          <a:endParaRPr lang="ru-RU"/>
        </a:p>
      </dgm:t>
    </dgm:pt>
    <dgm:pt modelId="{49C0EE36-5496-4B06-9E5E-1A1F416C3ED0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познавательно-исследовательской практике – как субъект  исследования (познавательная инициатива)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318F00-7D6C-435F-B1A6-0F915F52A97D}" type="parTrans" cxnId="{76066891-9066-4CC1-8167-1F98AE05AA12}">
      <dgm:prSet/>
      <dgm:spPr/>
      <dgm:t>
        <a:bodyPr/>
        <a:lstStyle/>
        <a:p>
          <a:endParaRPr lang="ru-RU"/>
        </a:p>
      </dgm:t>
    </dgm:pt>
    <dgm:pt modelId="{4C247ABC-F5B8-43A0-9F05-7F53AA7D393C}" type="sibTrans" cxnId="{76066891-9066-4CC1-8167-1F98AE05AA12}">
      <dgm:prSet/>
      <dgm:spPr/>
      <dgm:t>
        <a:bodyPr/>
        <a:lstStyle/>
        <a:p>
          <a:endParaRPr lang="ru-RU"/>
        </a:p>
      </dgm:t>
    </dgm:pt>
    <dgm:pt modelId="{DCAEA0B5-A8CB-4C60-A038-16251082F4E6}">
      <dgm:prSet phldrT="[Текст]"/>
      <dgm:spPr/>
      <dgm:t>
        <a:bodyPr/>
        <a:lstStyle/>
        <a:p>
          <a:endParaRPr lang="ru-RU" sz="900" dirty="0"/>
        </a:p>
      </dgm:t>
    </dgm:pt>
    <dgm:pt modelId="{B9E299EE-4511-479A-AA57-4B36A4524BCA}" type="parTrans" cxnId="{52FFF845-2BD3-41EE-B16C-665753C60B66}">
      <dgm:prSet/>
      <dgm:spPr/>
      <dgm:t>
        <a:bodyPr/>
        <a:lstStyle/>
        <a:p>
          <a:endParaRPr lang="ru-RU"/>
        </a:p>
      </dgm:t>
    </dgm:pt>
    <dgm:pt modelId="{3B5B72C0-DAAC-4B03-89D9-64C0C6F69881}" type="sibTrans" cxnId="{52FFF845-2BD3-41EE-B16C-665753C60B66}">
      <dgm:prSet/>
      <dgm:spPr/>
      <dgm:t>
        <a:bodyPr/>
        <a:lstStyle/>
        <a:p>
          <a:endParaRPr lang="ru-RU"/>
        </a:p>
      </dgm:t>
    </dgm:pt>
    <dgm:pt modelId="{981C443A-8B07-4A9C-A7D7-1B6AEF52A40B}">
      <dgm:prSet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1ED0E3DD-54DA-4FEA-A65C-1AF5A79EBD8A}" type="parTrans" cxnId="{B4707C0C-5AED-4154-9763-2EF8CC481B06}">
      <dgm:prSet/>
      <dgm:spPr/>
      <dgm:t>
        <a:bodyPr/>
        <a:lstStyle/>
        <a:p>
          <a:endParaRPr lang="ru-RU"/>
        </a:p>
      </dgm:t>
    </dgm:pt>
    <dgm:pt modelId="{0FAD6DC6-82AA-4988-8912-578CF5CDE6DC}" type="sibTrans" cxnId="{B4707C0C-5AED-4154-9763-2EF8CC481B06}">
      <dgm:prSet/>
      <dgm:spPr/>
      <dgm:t>
        <a:bodyPr/>
        <a:lstStyle/>
        <a:p>
          <a:endParaRPr lang="ru-RU"/>
        </a:p>
      </dgm:t>
    </dgm:pt>
    <dgm:pt modelId="{63634F7D-CA55-43D9-845E-A1941F0F4EAE}">
      <dgm:prSet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Коммуникативной практике – как партнер по взаимодействию и собеседник (коммуникативная инициатива)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BCC29C-4116-48B5-B222-4395B43C9012}" type="parTrans" cxnId="{BDC32518-4BFB-465F-B817-6AB9B2560779}">
      <dgm:prSet/>
      <dgm:spPr/>
      <dgm:t>
        <a:bodyPr/>
        <a:lstStyle/>
        <a:p>
          <a:endParaRPr lang="ru-RU"/>
        </a:p>
      </dgm:t>
    </dgm:pt>
    <dgm:pt modelId="{13C99649-2DFA-4510-83E3-13CABD71BB6E}" type="sibTrans" cxnId="{BDC32518-4BFB-465F-B817-6AB9B2560779}">
      <dgm:prSet/>
      <dgm:spPr/>
      <dgm:t>
        <a:bodyPr/>
        <a:lstStyle/>
        <a:p>
          <a:endParaRPr lang="ru-RU"/>
        </a:p>
      </dgm:t>
    </dgm:pt>
    <dgm:pt modelId="{F69D68A2-9988-4932-A751-E127C4A9A248}">
      <dgm:prSet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A2F70CE3-B5DF-498F-A145-BE7A80240A82}" type="parTrans" cxnId="{DA1A1490-BBDB-400E-926A-615E1A15E575}">
      <dgm:prSet/>
      <dgm:spPr/>
      <dgm:t>
        <a:bodyPr/>
        <a:lstStyle/>
        <a:p>
          <a:endParaRPr lang="ru-RU"/>
        </a:p>
      </dgm:t>
    </dgm:pt>
    <dgm:pt modelId="{F027EC39-254B-47AE-8728-32A90B7F6CC7}" type="sibTrans" cxnId="{DA1A1490-BBDB-400E-926A-615E1A15E575}">
      <dgm:prSet/>
      <dgm:spPr/>
      <dgm:t>
        <a:bodyPr/>
        <a:lstStyle/>
        <a:p>
          <a:endParaRPr lang="ru-RU"/>
        </a:p>
      </dgm:t>
    </dgm:pt>
    <dgm:pt modelId="{A34EDAF6-E408-46B8-ACF0-6746887034C8}">
      <dgm:prSet phldrT="[Текст]" custT="1"/>
      <dgm:spPr/>
      <dgm:t>
        <a:bodyPr/>
        <a:lstStyle/>
        <a:p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0A9BA3-C575-4C95-9896-6B1EC9A401CB}" type="parTrans" cxnId="{628F06FA-5077-455E-9829-A67ED8E308AC}">
      <dgm:prSet/>
      <dgm:spPr/>
      <dgm:t>
        <a:bodyPr/>
        <a:lstStyle/>
        <a:p>
          <a:endParaRPr lang="ru-RU"/>
        </a:p>
      </dgm:t>
    </dgm:pt>
    <dgm:pt modelId="{1686B71C-647F-4455-882E-63BE9ED2D133}" type="sibTrans" cxnId="{628F06FA-5077-455E-9829-A67ED8E308AC}">
      <dgm:prSet/>
      <dgm:spPr/>
      <dgm:t>
        <a:bodyPr/>
        <a:lstStyle/>
        <a:p>
          <a:endParaRPr lang="ru-RU"/>
        </a:p>
      </dgm:t>
    </dgm:pt>
    <dgm:pt modelId="{1E8DF6E0-3938-41CE-B020-8816715E9E02}">
      <dgm:prSet phldrT="[Текст]" custT="1"/>
      <dgm:spPr/>
      <dgm:t>
        <a:bodyPr/>
        <a:lstStyle/>
        <a:p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2997EA-18F8-459A-A490-78897A041063}" type="parTrans" cxnId="{6A72A7B4-9260-499C-AFA2-957047D7A158}">
      <dgm:prSet/>
      <dgm:spPr/>
      <dgm:t>
        <a:bodyPr/>
        <a:lstStyle/>
        <a:p>
          <a:endParaRPr lang="ru-RU"/>
        </a:p>
      </dgm:t>
    </dgm:pt>
    <dgm:pt modelId="{5AD33D58-3D07-4A23-A26C-25D3010A8F28}" type="sibTrans" cxnId="{6A72A7B4-9260-499C-AFA2-957047D7A158}">
      <dgm:prSet/>
      <dgm:spPr/>
      <dgm:t>
        <a:bodyPr/>
        <a:lstStyle/>
        <a:p>
          <a:endParaRPr lang="ru-RU"/>
        </a:p>
      </dgm:t>
    </dgm:pt>
    <dgm:pt modelId="{89925D7D-439C-4D43-9090-79BEE1E0E3A7}">
      <dgm:prSet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Чтение художественной литературы дополняет развивающие возможности других культурных практик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44DEEB-719F-4558-BDA4-5420F1B36CEC}" type="parTrans" cxnId="{8B3EF456-0DCF-4A79-B9A3-889D4E94C147}">
      <dgm:prSet/>
      <dgm:spPr/>
      <dgm:t>
        <a:bodyPr/>
        <a:lstStyle/>
        <a:p>
          <a:endParaRPr lang="ru-RU"/>
        </a:p>
      </dgm:t>
    </dgm:pt>
    <dgm:pt modelId="{F1875160-3879-4034-AAED-772F1D7F0B6B}" type="sibTrans" cxnId="{8B3EF456-0DCF-4A79-B9A3-889D4E94C147}">
      <dgm:prSet/>
      <dgm:spPr/>
      <dgm:t>
        <a:bodyPr/>
        <a:lstStyle/>
        <a:p>
          <a:endParaRPr lang="ru-RU"/>
        </a:p>
      </dgm:t>
    </dgm:pt>
    <dgm:pt modelId="{EE2D0822-B490-45DD-AE78-2C17EB991FC9}">
      <dgm:prSet phldrT="[Текст]" custT="1"/>
      <dgm:spPr/>
      <dgm:t>
        <a:bodyPr/>
        <a:lstStyle/>
        <a:p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8C3EBB-CF47-4668-A9B6-F3271D61C106}" type="parTrans" cxnId="{E4000AD1-BE64-4E81-8C31-3C5172F712CF}">
      <dgm:prSet/>
      <dgm:spPr/>
      <dgm:t>
        <a:bodyPr/>
        <a:lstStyle/>
        <a:p>
          <a:endParaRPr lang="ru-RU"/>
        </a:p>
      </dgm:t>
    </dgm:pt>
    <dgm:pt modelId="{B59A4FF1-4EBD-476E-A79F-E01DF1D38362}" type="sibTrans" cxnId="{E4000AD1-BE64-4E81-8C31-3C5172F712CF}">
      <dgm:prSet/>
      <dgm:spPr/>
      <dgm:t>
        <a:bodyPr/>
        <a:lstStyle/>
        <a:p>
          <a:endParaRPr lang="ru-RU"/>
        </a:p>
      </dgm:t>
    </dgm:pt>
    <dgm:pt modelId="{878C9F39-BF2C-4EFC-B96A-AA7C0E64D1E1}" type="pres">
      <dgm:prSet presAssocID="{15D6600A-F496-4E19-B7F4-AA907B956BC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DE990B-C082-47A2-BE0D-289AD4FC63E6}" type="pres">
      <dgm:prSet presAssocID="{C97D90B2-EE85-4E11-8031-28C4C06C6BEF}" presName="composite" presStyleCnt="0"/>
      <dgm:spPr/>
    </dgm:pt>
    <dgm:pt modelId="{5431853F-82D8-416B-A67C-B5AD178EED61}" type="pres">
      <dgm:prSet presAssocID="{C97D90B2-EE85-4E11-8031-28C4C06C6BEF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D03842-BD3A-484E-A1C2-E1D5F7C9FCD4}" type="pres">
      <dgm:prSet presAssocID="{C97D90B2-EE85-4E11-8031-28C4C06C6BEF}" presName="descendantText" presStyleLbl="alignAcc1" presStyleIdx="0" presStyleCnt="5" custLinFactNeighborX="-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232DC8-8F5C-4330-890C-FBF58E934C77}" type="pres">
      <dgm:prSet presAssocID="{AE4BEF3A-83CF-4598-B476-38DD43A0207F}" presName="sp" presStyleCnt="0"/>
      <dgm:spPr/>
    </dgm:pt>
    <dgm:pt modelId="{A4000F3E-B7B5-4C4A-A99C-A7EC59B1F579}" type="pres">
      <dgm:prSet presAssocID="{2BF22B39-C4DD-462F-83E5-FF624704F462}" presName="composite" presStyleCnt="0"/>
      <dgm:spPr/>
    </dgm:pt>
    <dgm:pt modelId="{91C292ED-5174-4DBC-AF43-945C99554500}" type="pres">
      <dgm:prSet presAssocID="{2BF22B39-C4DD-462F-83E5-FF624704F462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8C765-F750-45E7-8ED0-4DC919342845}" type="pres">
      <dgm:prSet presAssocID="{2BF22B39-C4DD-462F-83E5-FF624704F46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80A682-651C-4078-BB17-90419EF20E10}" type="pres">
      <dgm:prSet presAssocID="{AD903A76-1A52-4A44-9284-B0153114A0F2}" presName="sp" presStyleCnt="0"/>
      <dgm:spPr/>
    </dgm:pt>
    <dgm:pt modelId="{ED803593-B0C0-4E1D-82A2-9A0FCE772610}" type="pres">
      <dgm:prSet presAssocID="{C128441E-8BBF-44A6-9B7A-169F8EC5C198}" presName="composite" presStyleCnt="0"/>
      <dgm:spPr/>
    </dgm:pt>
    <dgm:pt modelId="{AE2CB67F-52C6-456C-A7A4-80480DFE814C}" type="pres">
      <dgm:prSet presAssocID="{C128441E-8BBF-44A6-9B7A-169F8EC5C198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A7FEF4-A925-4A14-ADDF-6D3489605DC6}" type="pres">
      <dgm:prSet presAssocID="{C128441E-8BBF-44A6-9B7A-169F8EC5C198}" presName="descendantText" presStyleLbl="alignAcc1" presStyleIdx="2" presStyleCnt="5" custLinFactNeighborX="0" custLinFactNeighborY="1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8303B1-DAC1-47B2-AAED-60A42AC7ECF8}" type="pres">
      <dgm:prSet presAssocID="{1CA8416E-56A9-49FF-A607-DF59B9EE1E1B}" presName="sp" presStyleCnt="0"/>
      <dgm:spPr/>
    </dgm:pt>
    <dgm:pt modelId="{21AB6D37-6A53-438B-B2DC-53388A6AEF86}" type="pres">
      <dgm:prSet presAssocID="{981C443A-8B07-4A9C-A7D7-1B6AEF52A40B}" presName="composite" presStyleCnt="0"/>
      <dgm:spPr/>
    </dgm:pt>
    <dgm:pt modelId="{0F3353FA-CA98-44FD-98DD-0A40C0D07005}" type="pres">
      <dgm:prSet presAssocID="{981C443A-8B07-4A9C-A7D7-1B6AEF52A40B}" presName="parentText" presStyleLbl="alignNode1" presStyleIdx="3" presStyleCnt="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D8B1A-A3FA-4352-972F-581129016984}" type="pres">
      <dgm:prSet presAssocID="{981C443A-8B07-4A9C-A7D7-1B6AEF52A40B}" presName="descendantText" presStyleLbl="alignAcc1" presStyleIdx="3" presStyleCnt="5" custScaleX="99639" custScaleY="159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7FF8E-F09C-4768-BA0B-B0A854A21E6D}" type="pres">
      <dgm:prSet presAssocID="{0FAD6DC6-82AA-4988-8912-578CF5CDE6DC}" presName="sp" presStyleCnt="0"/>
      <dgm:spPr/>
    </dgm:pt>
    <dgm:pt modelId="{7831D9DA-26DA-408F-B86F-17897F0C2871}" type="pres">
      <dgm:prSet presAssocID="{F69D68A2-9988-4932-A751-E127C4A9A248}" presName="composite" presStyleCnt="0"/>
      <dgm:spPr/>
    </dgm:pt>
    <dgm:pt modelId="{AC2D098B-27DC-4C50-8EF6-92C6C4B7AB7E}" type="pres">
      <dgm:prSet presAssocID="{F69D68A2-9988-4932-A751-E127C4A9A248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26FE4D-9619-46A5-B0A3-A158C35AF9D6}" type="pres">
      <dgm:prSet presAssocID="{F69D68A2-9988-4932-A751-E127C4A9A248}" presName="descendantText" presStyleLbl="alignAcc1" presStyleIdx="4" presStyleCnt="5" custScaleY="2367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707C0C-5AED-4154-9763-2EF8CC481B06}" srcId="{15D6600A-F496-4E19-B7F4-AA907B956BC7}" destId="{981C443A-8B07-4A9C-A7D7-1B6AEF52A40B}" srcOrd="3" destOrd="0" parTransId="{1ED0E3DD-54DA-4FEA-A65C-1AF5A79EBD8A}" sibTransId="{0FAD6DC6-82AA-4988-8912-578CF5CDE6DC}"/>
    <dgm:cxn modelId="{8FA21606-DDB3-472B-A056-5C22577799B7}" type="presOf" srcId="{A34EDAF6-E408-46B8-ACF0-6746887034C8}" destId="{67A7FEF4-A925-4A14-ADDF-6D3489605DC6}" srcOrd="0" destOrd="0" presId="urn:microsoft.com/office/officeart/2005/8/layout/chevron2"/>
    <dgm:cxn modelId="{6A72A7B4-9260-499C-AFA2-957047D7A158}" srcId="{C128441E-8BBF-44A6-9B7A-169F8EC5C198}" destId="{1E8DF6E0-3938-41CE-B020-8816715E9E02}" srcOrd="1" destOrd="0" parTransId="{BD2997EA-18F8-459A-A490-78897A041063}" sibTransId="{5AD33D58-3D07-4A23-A26C-25D3010A8F28}"/>
    <dgm:cxn modelId="{BB2B7459-0867-48B2-B25B-7762F9EEDFE1}" type="presOf" srcId="{C128441E-8BBF-44A6-9B7A-169F8EC5C198}" destId="{AE2CB67F-52C6-456C-A7A4-80480DFE814C}" srcOrd="0" destOrd="0" presId="urn:microsoft.com/office/officeart/2005/8/layout/chevron2"/>
    <dgm:cxn modelId="{FF972663-D0AB-4A02-81A3-1BAD5F26B914}" type="presOf" srcId="{49C0EE36-5496-4B06-9E5E-1A1F416C3ED0}" destId="{67A7FEF4-A925-4A14-ADDF-6D3489605DC6}" srcOrd="0" destOrd="2" presId="urn:microsoft.com/office/officeart/2005/8/layout/chevron2"/>
    <dgm:cxn modelId="{E8578DFC-42DD-415C-AC23-ED59A914284C}" srcId="{C128441E-8BBF-44A6-9B7A-169F8EC5C198}" destId="{057E69D4-2C51-4491-94C9-C7A665BFD798}" srcOrd="5" destOrd="0" parTransId="{9FCD9C83-4B18-4BE9-898A-2F9CC84C3A6E}" sibTransId="{361061E8-3CAE-41AD-82F7-F9959A81F992}"/>
    <dgm:cxn modelId="{C37F3ED0-5925-46C6-8ABC-928D24D82992}" srcId="{C97D90B2-EE85-4E11-8031-28C4C06C6BEF}" destId="{88CEA6A9-0BCB-4CC2-82EC-CEF1AABBC75F}" srcOrd="0" destOrd="0" parTransId="{340F94B6-0AA7-482B-B958-A10B6CBFF028}" sibTransId="{CE1F4D36-2C38-4266-86B0-3C2D750994BA}"/>
    <dgm:cxn modelId="{66449D3E-CB1D-41C3-ABCC-4E1B4C128285}" type="presOf" srcId="{15D6600A-F496-4E19-B7F4-AA907B956BC7}" destId="{878C9F39-BF2C-4EFC-B96A-AA7C0E64D1E1}" srcOrd="0" destOrd="0" presId="urn:microsoft.com/office/officeart/2005/8/layout/chevron2"/>
    <dgm:cxn modelId="{8B3EF456-0DCF-4A79-B9A3-889D4E94C147}" srcId="{F69D68A2-9988-4932-A751-E127C4A9A248}" destId="{89925D7D-439C-4D43-9090-79BEE1E0E3A7}" srcOrd="0" destOrd="0" parTransId="{C844DEEB-719F-4558-BDA4-5420F1B36CEC}" sibTransId="{F1875160-3879-4034-AAED-772F1D7F0B6B}"/>
    <dgm:cxn modelId="{DA81E77B-344F-4860-897C-DECF405BCC38}" type="presOf" srcId="{88CEA6A9-0BCB-4CC2-82EC-CEF1AABBC75F}" destId="{4BD03842-BD3A-484E-A1C2-E1D5F7C9FCD4}" srcOrd="0" destOrd="0" presId="urn:microsoft.com/office/officeart/2005/8/layout/chevron2"/>
    <dgm:cxn modelId="{6192CFAC-2FAE-48F4-9FFE-4C53E6F2AA14}" type="presOf" srcId="{2BF22B39-C4DD-462F-83E5-FF624704F462}" destId="{91C292ED-5174-4DBC-AF43-945C99554500}" srcOrd="0" destOrd="0" presId="urn:microsoft.com/office/officeart/2005/8/layout/chevron2"/>
    <dgm:cxn modelId="{0E04C1C2-F2AB-46DA-AA2D-A7688D0C39A4}" type="presOf" srcId="{F69D68A2-9988-4932-A751-E127C4A9A248}" destId="{AC2D098B-27DC-4C50-8EF6-92C6C4B7AB7E}" srcOrd="0" destOrd="0" presId="urn:microsoft.com/office/officeart/2005/8/layout/chevron2"/>
    <dgm:cxn modelId="{628F06FA-5077-455E-9829-A67ED8E308AC}" srcId="{C128441E-8BBF-44A6-9B7A-169F8EC5C198}" destId="{A34EDAF6-E408-46B8-ACF0-6746887034C8}" srcOrd="0" destOrd="0" parTransId="{290A9BA3-C575-4C95-9896-6B1EC9A401CB}" sibTransId="{1686B71C-647F-4455-882E-63BE9ED2D133}"/>
    <dgm:cxn modelId="{E4000AD1-BE64-4E81-8C31-3C5172F712CF}" srcId="{C128441E-8BBF-44A6-9B7A-169F8EC5C198}" destId="{EE2D0822-B490-45DD-AE78-2C17EB991FC9}" srcOrd="3" destOrd="0" parTransId="{0B8C3EBB-CF47-4668-A9B6-F3271D61C106}" sibTransId="{B59A4FF1-4EBD-476E-A79F-E01DF1D38362}"/>
    <dgm:cxn modelId="{DA1A1490-BBDB-400E-926A-615E1A15E575}" srcId="{15D6600A-F496-4E19-B7F4-AA907B956BC7}" destId="{F69D68A2-9988-4932-A751-E127C4A9A248}" srcOrd="4" destOrd="0" parTransId="{A2F70CE3-B5DF-498F-A145-BE7A80240A82}" sibTransId="{F027EC39-254B-47AE-8728-32A90B7F6CC7}"/>
    <dgm:cxn modelId="{D84106B3-812C-4A89-B91B-A2A79AD4EC5E}" type="presOf" srcId="{89925D7D-439C-4D43-9090-79BEE1E0E3A7}" destId="{CE26FE4D-9619-46A5-B0A3-A158C35AF9D6}" srcOrd="0" destOrd="0" presId="urn:microsoft.com/office/officeart/2005/8/layout/chevron2"/>
    <dgm:cxn modelId="{BDC32518-4BFB-465F-B817-6AB9B2560779}" srcId="{981C443A-8B07-4A9C-A7D7-1B6AEF52A40B}" destId="{63634F7D-CA55-43D9-845E-A1941F0F4EAE}" srcOrd="0" destOrd="0" parTransId="{17BCC29C-4116-48B5-B222-4395B43C9012}" sibTransId="{13C99649-2DFA-4510-83E3-13CABD71BB6E}"/>
    <dgm:cxn modelId="{C5002F98-C407-4A33-A52E-112BAB9C6ABD}" srcId="{15D6600A-F496-4E19-B7F4-AA907B956BC7}" destId="{2BF22B39-C4DD-462F-83E5-FF624704F462}" srcOrd="1" destOrd="0" parTransId="{9CF72508-89F3-4306-B5C2-E068F041E0E6}" sibTransId="{AD903A76-1A52-4A44-9284-B0153114A0F2}"/>
    <dgm:cxn modelId="{1673C946-0F19-48A4-9C44-A3EF50972CA0}" type="presOf" srcId="{DCAEA0B5-A8CB-4C60-A038-16251082F4E6}" destId="{67A7FEF4-A925-4A14-ADDF-6D3489605DC6}" srcOrd="0" destOrd="4" presId="urn:microsoft.com/office/officeart/2005/8/layout/chevron2"/>
    <dgm:cxn modelId="{76C6C141-2596-40BA-929A-E771E58DD096}" type="presOf" srcId="{057E69D4-2C51-4491-94C9-C7A665BFD798}" destId="{67A7FEF4-A925-4A14-ADDF-6D3489605DC6}" srcOrd="0" destOrd="5" presId="urn:microsoft.com/office/officeart/2005/8/layout/chevron2"/>
    <dgm:cxn modelId="{77129256-1050-454F-AD9B-3373041FFE6A}" type="presOf" srcId="{EE2D0822-B490-45DD-AE78-2C17EB991FC9}" destId="{67A7FEF4-A925-4A14-ADDF-6D3489605DC6}" srcOrd="0" destOrd="3" presId="urn:microsoft.com/office/officeart/2005/8/layout/chevron2"/>
    <dgm:cxn modelId="{AEB150B5-0009-407D-BB08-6901E3C399C8}" srcId="{2BF22B39-C4DD-462F-83E5-FF624704F462}" destId="{6F948983-CECA-4646-BD0A-EFEC8824FF98}" srcOrd="0" destOrd="0" parTransId="{F5D23834-6298-42C7-8920-3D33158BEDAB}" sibTransId="{BED9CEFA-731F-464B-A13B-3A39C183DA50}"/>
    <dgm:cxn modelId="{09233D3E-8403-4655-A9C8-5A4E70706CCC}" type="presOf" srcId="{63634F7D-CA55-43D9-845E-A1941F0F4EAE}" destId="{EFFD8B1A-A3FA-4352-972F-581129016984}" srcOrd="0" destOrd="0" presId="urn:microsoft.com/office/officeart/2005/8/layout/chevron2"/>
    <dgm:cxn modelId="{6EAD8D94-5C96-40B4-A677-B12837F35500}" type="presOf" srcId="{C97D90B2-EE85-4E11-8031-28C4C06C6BEF}" destId="{5431853F-82D8-416B-A67C-B5AD178EED61}" srcOrd="0" destOrd="0" presId="urn:microsoft.com/office/officeart/2005/8/layout/chevron2"/>
    <dgm:cxn modelId="{76066891-9066-4CC1-8167-1F98AE05AA12}" srcId="{C128441E-8BBF-44A6-9B7A-169F8EC5C198}" destId="{49C0EE36-5496-4B06-9E5E-1A1F416C3ED0}" srcOrd="2" destOrd="0" parTransId="{52318F00-7D6C-435F-B1A6-0F915F52A97D}" sibTransId="{4C247ABC-F5B8-43A0-9F05-7F53AA7D393C}"/>
    <dgm:cxn modelId="{A1FD0DBE-0DD2-4DFA-86F6-4C20B1EB6275}" srcId="{15D6600A-F496-4E19-B7F4-AA907B956BC7}" destId="{C128441E-8BBF-44A6-9B7A-169F8EC5C198}" srcOrd="2" destOrd="0" parTransId="{4A4D5F08-2F8D-414C-8C03-9118C9AAE3E6}" sibTransId="{1CA8416E-56A9-49FF-A607-DF59B9EE1E1B}"/>
    <dgm:cxn modelId="{1EF70C2B-4BF5-4A24-A97E-705000C19E4D}" type="presOf" srcId="{1E8DF6E0-3938-41CE-B020-8816715E9E02}" destId="{67A7FEF4-A925-4A14-ADDF-6D3489605DC6}" srcOrd="0" destOrd="1" presId="urn:microsoft.com/office/officeart/2005/8/layout/chevron2"/>
    <dgm:cxn modelId="{B2B59FF8-DF0A-47A0-8ED3-DCB1B485ECD7}" type="presOf" srcId="{6F948983-CECA-4646-BD0A-EFEC8824FF98}" destId="{69A8C765-F750-45E7-8ED0-4DC919342845}" srcOrd="0" destOrd="0" presId="urn:microsoft.com/office/officeart/2005/8/layout/chevron2"/>
    <dgm:cxn modelId="{0295365A-CC72-4DFE-A0A7-7D53FFE4FB51}" type="presOf" srcId="{981C443A-8B07-4A9C-A7D7-1B6AEF52A40B}" destId="{0F3353FA-CA98-44FD-98DD-0A40C0D07005}" srcOrd="0" destOrd="0" presId="urn:microsoft.com/office/officeart/2005/8/layout/chevron2"/>
    <dgm:cxn modelId="{52FFF845-2BD3-41EE-B16C-665753C60B66}" srcId="{C128441E-8BBF-44A6-9B7A-169F8EC5C198}" destId="{DCAEA0B5-A8CB-4C60-A038-16251082F4E6}" srcOrd="4" destOrd="0" parTransId="{B9E299EE-4511-479A-AA57-4B36A4524BCA}" sibTransId="{3B5B72C0-DAAC-4B03-89D9-64C0C6F69881}"/>
    <dgm:cxn modelId="{180ED95D-21E7-40DB-828B-C028B2D3A718}" srcId="{15D6600A-F496-4E19-B7F4-AA907B956BC7}" destId="{C97D90B2-EE85-4E11-8031-28C4C06C6BEF}" srcOrd="0" destOrd="0" parTransId="{DB593209-6D59-4994-B4BD-694454FBCC37}" sibTransId="{AE4BEF3A-83CF-4598-B476-38DD43A0207F}"/>
    <dgm:cxn modelId="{D6EA509B-0B19-455C-AE7C-1577A20876E9}" type="presParOf" srcId="{878C9F39-BF2C-4EFC-B96A-AA7C0E64D1E1}" destId="{E9DE990B-C082-47A2-BE0D-289AD4FC63E6}" srcOrd="0" destOrd="0" presId="urn:microsoft.com/office/officeart/2005/8/layout/chevron2"/>
    <dgm:cxn modelId="{2B972960-C4CA-4B83-B05B-2570D099531D}" type="presParOf" srcId="{E9DE990B-C082-47A2-BE0D-289AD4FC63E6}" destId="{5431853F-82D8-416B-A67C-B5AD178EED61}" srcOrd="0" destOrd="0" presId="urn:microsoft.com/office/officeart/2005/8/layout/chevron2"/>
    <dgm:cxn modelId="{49EA2648-D5A6-4E89-A163-C35D7FCCD888}" type="presParOf" srcId="{E9DE990B-C082-47A2-BE0D-289AD4FC63E6}" destId="{4BD03842-BD3A-484E-A1C2-E1D5F7C9FCD4}" srcOrd="1" destOrd="0" presId="urn:microsoft.com/office/officeart/2005/8/layout/chevron2"/>
    <dgm:cxn modelId="{DE6DD29F-5360-4616-B57C-1733B230EC99}" type="presParOf" srcId="{878C9F39-BF2C-4EFC-B96A-AA7C0E64D1E1}" destId="{B0232DC8-8F5C-4330-890C-FBF58E934C77}" srcOrd="1" destOrd="0" presId="urn:microsoft.com/office/officeart/2005/8/layout/chevron2"/>
    <dgm:cxn modelId="{238E5BBA-05D6-4C92-9C8B-944C49E83BBD}" type="presParOf" srcId="{878C9F39-BF2C-4EFC-B96A-AA7C0E64D1E1}" destId="{A4000F3E-B7B5-4C4A-A99C-A7EC59B1F579}" srcOrd="2" destOrd="0" presId="urn:microsoft.com/office/officeart/2005/8/layout/chevron2"/>
    <dgm:cxn modelId="{311C3738-F175-434C-A3A8-5C8A89016016}" type="presParOf" srcId="{A4000F3E-B7B5-4C4A-A99C-A7EC59B1F579}" destId="{91C292ED-5174-4DBC-AF43-945C99554500}" srcOrd="0" destOrd="0" presId="urn:microsoft.com/office/officeart/2005/8/layout/chevron2"/>
    <dgm:cxn modelId="{0F94DC59-3CDF-42F1-B93A-598F27D8EE27}" type="presParOf" srcId="{A4000F3E-B7B5-4C4A-A99C-A7EC59B1F579}" destId="{69A8C765-F750-45E7-8ED0-4DC919342845}" srcOrd="1" destOrd="0" presId="urn:microsoft.com/office/officeart/2005/8/layout/chevron2"/>
    <dgm:cxn modelId="{A5E1DB7B-E22F-4F7A-84E5-74BCE905CD88}" type="presParOf" srcId="{878C9F39-BF2C-4EFC-B96A-AA7C0E64D1E1}" destId="{D180A682-651C-4078-BB17-90419EF20E10}" srcOrd="3" destOrd="0" presId="urn:microsoft.com/office/officeart/2005/8/layout/chevron2"/>
    <dgm:cxn modelId="{617E847F-F5FB-417F-850B-DA06B4AAB103}" type="presParOf" srcId="{878C9F39-BF2C-4EFC-B96A-AA7C0E64D1E1}" destId="{ED803593-B0C0-4E1D-82A2-9A0FCE772610}" srcOrd="4" destOrd="0" presId="urn:microsoft.com/office/officeart/2005/8/layout/chevron2"/>
    <dgm:cxn modelId="{A783C88C-018F-42BA-8109-4393173E47E5}" type="presParOf" srcId="{ED803593-B0C0-4E1D-82A2-9A0FCE772610}" destId="{AE2CB67F-52C6-456C-A7A4-80480DFE814C}" srcOrd="0" destOrd="0" presId="urn:microsoft.com/office/officeart/2005/8/layout/chevron2"/>
    <dgm:cxn modelId="{B45C7050-BE96-4210-8046-C57279EFB1FE}" type="presParOf" srcId="{ED803593-B0C0-4E1D-82A2-9A0FCE772610}" destId="{67A7FEF4-A925-4A14-ADDF-6D3489605DC6}" srcOrd="1" destOrd="0" presId="urn:microsoft.com/office/officeart/2005/8/layout/chevron2"/>
    <dgm:cxn modelId="{E8078994-E62F-49DC-9F78-F2A117396748}" type="presParOf" srcId="{878C9F39-BF2C-4EFC-B96A-AA7C0E64D1E1}" destId="{4B8303B1-DAC1-47B2-AAED-60A42AC7ECF8}" srcOrd="5" destOrd="0" presId="urn:microsoft.com/office/officeart/2005/8/layout/chevron2"/>
    <dgm:cxn modelId="{C6C0C74E-B6F5-47E8-99A8-62B40580A2B2}" type="presParOf" srcId="{878C9F39-BF2C-4EFC-B96A-AA7C0E64D1E1}" destId="{21AB6D37-6A53-438B-B2DC-53388A6AEF86}" srcOrd="6" destOrd="0" presId="urn:microsoft.com/office/officeart/2005/8/layout/chevron2"/>
    <dgm:cxn modelId="{C31A3B38-1BFA-4243-9E7A-A9F41E86DBEE}" type="presParOf" srcId="{21AB6D37-6A53-438B-B2DC-53388A6AEF86}" destId="{0F3353FA-CA98-44FD-98DD-0A40C0D07005}" srcOrd="0" destOrd="0" presId="urn:microsoft.com/office/officeart/2005/8/layout/chevron2"/>
    <dgm:cxn modelId="{2A4A5D62-FF09-4BB3-95A7-4CBC38531AEA}" type="presParOf" srcId="{21AB6D37-6A53-438B-B2DC-53388A6AEF86}" destId="{EFFD8B1A-A3FA-4352-972F-581129016984}" srcOrd="1" destOrd="0" presId="urn:microsoft.com/office/officeart/2005/8/layout/chevron2"/>
    <dgm:cxn modelId="{F18326D7-987D-455A-AF33-D4F954AFE37D}" type="presParOf" srcId="{878C9F39-BF2C-4EFC-B96A-AA7C0E64D1E1}" destId="{6827FF8E-F09C-4768-BA0B-B0A854A21E6D}" srcOrd="7" destOrd="0" presId="urn:microsoft.com/office/officeart/2005/8/layout/chevron2"/>
    <dgm:cxn modelId="{619E3309-B0E5-4883-9AFB-D3EB9752CD3E}" type="presParOf" srcId="{878C9F39-BF2C-4EFC-B96A-AA7C0E64D1E1}" destId="{7831D9DA-26DA-408F-B86F-17897F0C2871}" srcOrd="8" destOrd="0" presId="urn:microsoft.com/office/officeart/2005/8/layout/chevron2"/>
    <dgm:cxn modelId="{EDCB5B70-5D45-49F8-A613-A884AD3E926B}" type="presParOf" srcId="{7831D9DA-26DA-408F-B86F-17897F0C2871}" destId="{AC2D098B-27DC-4C50-8EF6-92C6C4B7AB7E}" srcOrd="0" destOrd="0" presId="urn:microsoft.com/office/officeart/2005/8/layout/chevron2"/>
    <dgm:cxn modelId="{C74BB644-B344-4DA0-B34A-E8F9E943D9B4}" type="presParOf" srcId="{7831D9DA-26DA-408F-B86F-17897F0C2871}" destId="{CE26FE4D-9619-46A5-B0A3-A158C35AF9D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620479-F2B1-4E39-81C9-80150904D0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1A7E5E-C0E6-4C55-85D9-1E94A86CD30D}">
      <dgm:prSet phldrT="[Текст]"/>
      <dgm:spPr/>
      <dgm:t>
        <a:bodyPr/>
        <a:lstStyle/>
        <a:p>
          <a:r>
            <a:rPr lang="ru-RU" dirty="0" smtClean="0"/>
            <a:t>Для поддержки детской инициативы педагог поощряет свободную самостоятельную деятельность детей, основанную на детских интересах и предпочтениях.</a:t>
          </a:r>
          <a:endParaRPr lang="ru-RU" dirty="0"/>
        </a:p>
      </dgm:t>
    </dgm:pt>
    <dgm:pt modelId="{5BB0FD65-68FC-4E22-9283-BDD31CD5D138}" type="parTrans" cxnId="{806D3CF0-A2EA-4BBA-85CC-2864E3425118}">
      <dgm:prSet/>
      <dgm:spPr/>
      <dgm:t>
        <a:bodyPr/>
        <a:lstStyle/>
        <a:p>
          <a:endParaRPr lang="ru-RU"/>
        </a:p>
      </dgm:t>
    </dgm:pt>
    <dgm:pt modelId="{EC9B230D-89E5-4D67-AD9A-A88131FA43FA}" type="sibTrans" cxnId="{806D3CF0-A2EA-4BBA-85CC-2864E3425118}">
      <dgm:prSet/>
      <dgm:spPr/>
      <dgm:t>
        <a:bodyPr/>
        <a:lstStyle/>
        <a:p>
          <a:endParaRPr lang="ru-RU"/>
        </a:p>
      </dgm:t>
    </dgm:pt>
    <dgm:pt modelId="{0E81A640-5B7C-455D-9EF2-DD7E4572A72F}">
      <dgm:prSet phldrT="[Текст]"/>
      <dgm:spPr/>
      <dgm:t>
        <a:bodyPr/>
        <a:lstStyle/>
        <a:p>
          <a:r>
            <a:rPr lang="ru-RU" dirty="0" smtClean="0"/>
            <a:t>Любая деятельность ребенка в ДОО может протекать в форме самостоятельной инициативной деятельности, для поддержки детской инициативы педагог должен учитывать условия, ряд способов и приемов.</a:t>
          </a:r>
          <a:endParaRPr lang="ru-RU" dirty="0"/>
        </a:p>
      </dgm:t>
    </dgm:pt>
    <dgm:pt modelId="{890C9CCE-E309-4988-A451-9ED842C539FC}" type="parTrans" cxnId="{D32E645E-8A9C-4961-BC41-01A9AA50B238}">
      <dgm:prSet/>
      <dgm:spPr/>
      <dgm:t>
        <a:bodyPr/>
        <a:lstStyle/>
        <a:p>
          <a:endParaRPr lang="ru-RU"/>
        </a:p>
      </dgm:t>
    </dgm:pt>
    <dgm:pt modelId="{B84369E0-6C01-4D32-8D5A-431E88FDA3F4}" type="sibTrans" cxnId="{D32E645E-8A9C-4961-BC41-01A9AA50B238}">
      <dgm:prSet/>
      <dgm:spPr/>
      <dgm:t>
        <a:bodyPr/>
        <a:lstStyle/>
        <a:p>
          <a:endParaRPr lang="ru-RU"/>
        </a:p>
      </dgm:t>
    </dgm:pt>
    <dgm:pt modelId="{282E82AB-33CB-4469-9403-8C07B85373BE}" type="pres">
      <dgm:prSet presAssocID="{59620479-F2B1-4E39-81C9-80150904D0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4CBE2D-5D6F-4B04-8BDC-A55311E73DD5}" type="pres">
      <dgm:prSet presAssocID="{401A7E5E-C0E6-4C55-85D9-1E94A86CD30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43F179-011B-47C9-9694-42FD8E2DB892}" type="pres">
      <dgm:prSet presAssocID="{EC9B230D-89E5-4D67-AD9A-A88131FA43FA}" presName="spacer" presStyleCnt="0"/>
      <dgm:spPr/>
    </dgm:pt>
    <dgm:pt modelId="{85FAEBF3-2341-47CA-8DCA-FBBA2503798C}" type="pres">
      <dgm:prSet presAssocID="{0E81A640-5B7C-455D-9EF2-DD7E4572A72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8C87AC-7F77-45E3-9A4E-AD75E0AEE066}" type="presOf" srcId="{401A7E5E-C0E6-4C55-85D9-1E94A86CD30D}" destId="{B64CBE2D-5D6F-4B04-8BDC-A55311E73DD5}" srcOrd="0" destOrd="0" presId="urn:microsoft.com/office/officeart/2005/8/layout/vList2"/>
    <dgm:cxn modelId="{806D3CF0-A2EA-4BBA-85CC-2864E3425118}" srcId="{59620479-F2B1-4E39-81C9-80150904D059}" destId="{401A7E5E-C0E6-4C55-85D9-1E94A86CD30D}" srcOrd="0" destOrd="0" parTransId="{5BB0FD65-68FC-4E22-9283-BDD31CD5D138}" sibTransId="{EC9B230D-89E5-4D67-AD9A-A88131FA43FA}"/>
    <dgm:cxn modelId="{DE7BF7C4-DA95-4A83-A0DA-20D510506DDA}" type="presOf" srcId="{59620479-F2B1-4E39-81C9-80150904D059}" destId="{282E82AB-33CB-4469-9403-8C07B85373BE}" srcOrd="0" destOrd="0" presId="urn:microsoft.com/office/officeart/2005/8/layout/vList2"/>
    <dgm:cxn modelId="{D32E645E-8A9C-4961-BC41-01A9AA50B238}" srcId="{59620479-F2B1-4E39-81C9-80150904D059}" destId="{0E81A640-5B7C-455D-9EF2-DD7E4572A72F}" srcOrd="1" destOrd="0" parTransId="{890C9CCE-E309-4988-A451-9ED842C539FC}" sibTransId="{B84369E0-6C01-4D32-8D5A-431E88FDA3F4}"/>
    <dgm:cxn modelId="{E6453F33-26BD-4065-95D7-03C4DB8EEE07}" type="presOf" srcId="{0E81A640-5B7C-455D-9EF2-DD7E4572A72F}" destId="{85FAEBF3-2341-47CA-8DCA-FBBA2503798C}" srcOrd="0" destOrd="0" presId="urn:microsoft.com/office/officeart/2005/8/layout/vList2"/>
    <dgm:cxn modelId="{A97A6010-F1CB-4ED2-A507-9DCDE6198DC3}" type="presParOf" srcId="{282E82AB-33CB-4469-9403-8C07B85373BE}" destId="{B64CBE2D-5D6F-4B04-8BDC-A55311E73DD5}" srcOrd="0" destOrd="0" presId="urn:microsoft.com/office/officeart/2005/8/layout/vList2"/>
    <dgm:cxn modelId="{F25ABDFE-A163-4C36-87CB-4914E4B2AE54}" type="presParOf" srcId="{282E82AB-33CB-4469-9403-8C07B85373BE}" destId="{3943F179-011B-47C9-9694-42FD8E2DB892}" srcOrd="1" destOrd="0" presId="urn:microsoft.com/office/officeart/2005/8/layout/vList2"/>
    <dgm:cxn modelId="{6EDEA819-6210-4F12-AC4A-1ABC84566CCE}" type="presParOf" srcId="{282E82AB-33CB-4469-9403-8C07B85373BE}" destId="{85FAEBF3-2341-47CA-8DCA-FBBA2503798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65B6B9-1165-40E6-BE49-19D9806B7DF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FB3E5-B383-4657-9E5D-0EBAF3EE7075}">
      <dgm:prSet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младенческого, раннего и дошкольного возраста;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500E16-664C-42EF-B6B2-94C7B19A2D9F}" type="parTrans" cxnId="{0587094F-25C9-4B5F-B600-A63156D19012}">
      <dgm:prSet/>
      <dgm:spPr/>
      <dgm:t>
        <a:bodyPr/>
        <a:lstStyle/>
        <a:p>
          <a:endParaRPr lang="ru-RU"/>
        </a:p>
      </dgm:t>
    </dgm:pt>
    <dgm:pt modelId="{08660A3E-8CB5-491A-A556-A71B27A0E541}" type="sibTrans" cxnId="{0587094F-25C9-4B5F-B600-A63156D19012}">
      <dgm:prSet/>
      <dgm:spPr/>
      <dgm:t>
        <a:bodyPr/>
        <a:lstStyle/>
        <a:p>
          <a:endParaRPr lang="ru-RU"/>
        </a:p>
      </dgm:t>
    </dgm:pt>
    <dgm:pt modelId="{97121374-66BA-4AAE-8BB0-615491E97478}">
      <dgm:prSet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единства подходов к воспитанию и обучению детей в условиях ДОО и семьи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38DF58-3023-49A1-872A-EF3A894434C8}" type="parTrans" cxnId="{0A83DF76-33E9-4971-BC1C-7ECA28C36E85}">
      <dgm:prSet/>
      <dgm:spPr/>
      <dgm:t>
        <a:bodyPr/>
        <a:lstStyle/>
        <a:p>
          <a:endParaRPr lang="ru-RU"/>
        </a:p>
      </dgm:t>
    </dgm:pt>
    <dgm:pt modelId="{F1C3256A-A5A3-47A7-9B64-4AD2CE679E79}" type="sibTrans" cxnId="{0A83DF76-33E9-4971-BC1C-7ECA28C36E85}">
      <dgm:prSet/>
      <dgm:spPr/>
      <dgm:t>
        <a:bodyPr/>
        <a:lstStyle/>
        <a:p>
          <a:endParaRPr lang="ru-RU"/>
        </a:p>
      </dgm:t>
    </dgm:pt>
    <dgm:pt modelId="{4BA97610-A08B-4584-81C8-863FF179FB89}">
      <dgm:prSet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воспитательного потенциала семьи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6BD012-68FB-4D6E-914F-DCE6E4B750DA}" type="parTrans" cxnId="{36619AC8-54FF-45A9-8C5C-3BC17075DA04}">
      <dgm:prSet/>
      <dgm:spPr/>
      <dgm:t>
        <a:bodyPr/>
        <a:lstStyle/>
        <a:p>
          <a:endParaRPr lang="ru-RU"/>
        </a:p>
      </dgm:t>
    </dgm:pt>
    <dgm:pt modelId="{9D94BDA9-DC23-49F8-B5E8-2A48CA683A8B}" type="sibTrans" cxnId="{36619AC8-54FF-45A9-8C5C-3BC17075DA04}">
      <dgm:prSet/>
      <dgm:spPr/>
      <dgm:t>
        <a:bodyPr/>
        <a:lstStyle/>
        <a:p>
          <a:endParaRPr lang="ru-RU"/>
        </a:p>
      </dgm:t>
    </dgm:pt>
    <dgm:pt modelId="{9163968B-CFEC-4090-9DCD-0354DA85E0BC}" type="pres">
      <dgm:prSet presAssocID="{1165B6B9-1165-40E6-BE49-19D9806B7DF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121E81-E3FF-4D00-BBF4-AF32084CB30C}" type="pres">
      <dgm:prSet presAssocID="{13EFB3E5-B383-4657-9E5D-0EBAF3EE7075}" presName="parentLin" presStyleCnt="0"/>
      <dgm:spPr/>
    </dgm:pt>
    <dgm:pt modelId="{89E518BC-1F48-4A7F-8E89-6B29B915A0BC}" type="pres">
      <dgm:prSet presAssocID="{13EFB3E5-B383-4657-9E5D-0EBAF3EE707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CAEDDFD-1FAC-4501-9426-22FD28CCEA4D}" type="pres">
      <dgm:prSet presAssocID="{13EFB3E5-B383-4657-9E5D-0EBAF3EE7075}" presName="parentText" presStyleLbl="node1" presStyleIdx="0" presStyleCnt="3" custScaleX="142997" custScaleY="351010" custLinFactX="-9" custLinFactNeighborX="-100000" custLinFactNeighborY="-221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48E5A-3228-42F3-86A4-FA9621623A21}" type="pres">
      <dgm:prSet presAssocID="{13EFB3E5-B383-4657-9E5D-0EBAF3EE7075}" presName="negativeSpace" presStyleCnt="0"/>
      <dgm:spPr/>
    </dgm:pt>
    <dgm:pt modelId="{BDEFCE8A-4CB8-44C4-83D4-72AD10BD2BA0}" type="pres">
      <dgm:prSet presAssocID="{13EFB3E5-B383-4657-9E5D-0EBAF3EE7075}" presName="childText" presStyleLbl="conFgAcc1" presStyleIdx="0" presStyleCnt="3">
        <dgm:presLayoutVars>
          <dgm:bulletEnabled val="1"/>
        </dgm:presLayoutVars>
      </dgm:prSet>
      <dgm:spPr/>
    </dgm:pt>
    <dgm:pt modelId="{423C51E4-CA6B-488E-96D8-29439D08DC21}" type="pres">
      <dgm:prSet presAssocID="{08660A3E-8CB5-491A-A556-A71B27A0E541}" presName="spaceBetweenRectangles" presStyleCnt="0"/>
      <dgm:spPr/>
    </dgm:pt>
    <dgm:pt modelId="{6379CC3B-BE9A-44C3-8F96-0400DCDB00B3}" type="pres">
      <dgm:prSet presAssocID="{97121374-66BA-4AAE-8BB0-615491E97478}" presName="parentLin" presStyleCnt="0"/>
      <dgm:spPr/>
    </dgm:pt>
    <dgm:pt modelId="{1F9C7169-73A4-4AA2-957E-9C2E8BCB3E5A}" type="pres">
      <dgm:prSet presAssocID="{97121374-66BA-4AAE-8BB0-615491E9747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05CBCFD-7986-4D27-A4E2-DB46BEC4C60B}" type="pres">
      <dgm:prSet presAssocID="{97121374-66BA-4AAE-8BB0-615491E97478}" presName="parentText" presStyleLbl="node1" presStyleIdx="1" presStyleCnt="3" custScaleX="142857" custScaleY="206612" custLinFactX="-9" custLinFactNeighborX="-100000" custLinFactNeighborY="-265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E33F3-9542-4249-BF08-5AAF25974E9F}" type="pres">
      <dgm:prSet presAssocID="{97121374-66BA-4AAE-8BB0-615491E97478}" presName="negativeSpace" presStyleCnt="0"/>
      <dgm:spPr/>
    </dgm:pt>
    <dgm:pt modelId="{59D33DBB-334C-4666-84BC-1831BEA2F20F}" type="pres">
      <dgm:prSet presAssocID="{97121374-66BA-4AAE-8BB0-615491E97478}" presName="childText" presStyleLbl="conFgAcc1" presStyleIdx="1" presStyleCnt="3">
        <dgm:presLayoutVars>
          <dgm:bulletEnabled val="1"/>
        </dgm:presLayoutVars>
      </dgm:prSet>
      <dgm:spPr/>
    </dgm:pt>
    <dgm:pt modelId="{6C2665D3-1EAD-4BC3-B954-A23C5A5ED43C}" type="pres">
      <dgm:prSet presAssocID="{F1C3256A-A5A3-47A7-9B64-4AD2CE679E79}" presName="spaceBetweenRectangles" presStyleCnt="0"/>
      <dgm:spPr/>
    </dgm:pt>
    <dgm:pt modelId="{89A98CB4-CF13-4D62-8BC2-020348925D65}" type="pres">
      <dgm:prSet presAssocID="{4BA97610-A08B-4584-81C8-863FF179FB89}" presName="parentLin" presStyleCnt="0"/>
      <dgm:spPr/>
    </dgm:pt>
    <dgm:pt modelId="{CB14FB1F-F4A3-4D1F-B818-69A5113C8132}" type="pres">
      <dgm:prSet presAssocID="{4BA97610-A08B-4584-81C8-863FF179FB8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C38B4D2-C2DE-4583-A706-7DE6AEFB9F33}" type="pres">
      <dgm:prSet presAssocID="{4BA97610-A08B-4584-81C8-863FF179FB89}" presName="parentText" presStyleLbl="node1" presStyleIdx="2" presStyleCnt="3" custScaleX="142222" custScaleY="181361" custLinFactNeighborX="-82333" custLinFactNeighborY="-1204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A3F04-6E08-407A-827D-AE721E1C572B}" type="pres">
      <dgm:prSet presAssocID="{4BA97610-A08B-4584-81C8-863FF179FB89}" presName="negativeSpace" presStyleCnt="0"/>
      <dgm:spPr/>
    </dgm:pt>
    <dgm:pt modelId="{5A1DA4D3-B237-4C99-92F9-B603F2C7FBBB}" type="pres">
      <dgm:prSet presAssocID="{4BA97610-A08B-4584-81C8-863FF179FB8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012458C-6C45-4E2C-8A7B-9FF3664A96B5}" type="presOf" srcId="{13EFB3E5-B383-4657-9E5D-0EBAF3EE7075}" destId="{89E518BC-1F48-4A7F-8E89-6B29B915A0BC}" srcOrd="0" destOrd="0" presId="urn:microsoft.com/office/officeart/2005/8/layout/list1"/>
    <dgm:cxn modelId="{0587094F-25C9-4B5F-B600-A63156D19012}" srcId="{1165B6B9-1165-40E6-BE49-19D9806B7DFF}" destId="{13EFB3E5-B383-4657-9E5D-0EBAF3EE7075}" srcOrd="0" destOrd="0" parTransId="{E9500E16-664C-42EF-B6B2-94C7B19A2D9F}" sibTransId="{08660A3E-8CB5-491A-A556-A71B27A0E541}"/>
    <dgm:cxn modelId="{45768910-D118-4E65-867F-3B43FB596B5C}" type="presOf" srcId="{1165B6B9-1165-40E6-BE49-19D9806B7DFF}" destId="{9163968B-CFEC-4090-9DCD-0354DA85E0BC}" srcOrd="0" destOrd="0" presId="urn:microsoft.com/office/officeart/2005/8/layout/list1"/>
    <dgm:cxn modelId="{76190FC9-97A3-4EDA-9B0A-BC9441370080}" type="presOf" srcId="{97121374-66BA-4AAE-8BB0-615491E97478}" destId="{F05CBCFD-7986-4D27-A4E2-DB46BEC4C60B}" srcOrd="1" destOrd="0" presId="urn:microsoft.com/office/officeart/2005/8/layout/list1"/>
    <dgm:cxn modelId="{C9F23A7E-B44F-463B-849D-7CD918F7F15F}" type="presOf" srcId="{97121374-66BA-4AAE-8BB0-615491E97478}" destId="{1F9C7169-73A4-4AA2-957E-9C2E8BCB3E5A}" srcOrd="0" destOrd="0" presId="urn:microsoft.com/office/officeart/2005/8/layout/list1"/>
    <dgm:cxn modelId="{494AFF54-00D5-4CD4-97F9-5B5605FC4D87}" type="presOf" srcId="{4BA97610-A08B-4584-81C8-863FF179FB89}" destId="{CB14FB1F-F4A3-4D1F-B818-69A5113C8132}" srcOrd="0" destOrd="0" presId="urn:microsoft.com/office/officeart/2005/8/layout/list1"/>
    <dgm:cxn modelId="{36619AC8-54FF-45A9-8C5C-3BC17075DA04}" srcId="{1165B6B9-1165-40E6-BE49-19D9806B7DFF}" destId="{4BA97610-A08B-4584-81C8-863FF179FB89}" srcOrd="2" destOrd="0" parTransId="{456BD012-68FB-4D6E-914F-DCE6E4B750DA}" sibTransId="{9D94BDA9-DC23-49F8-B5E8-2A48CA683A8B}"/>
    <dgm:cxn modelId="{7D30D996-D20D-4387-BCC4-DAB2B7C8510B}" type="presOf" srcId="{13EFB3E5-B383-4657-9E5D-0EBAF3EE7075}" destId="{9CAEDDFD-1FAC-4501-9426-22FD28CCEA4D}" srcOrd="1" destOrd="0" presId="urn:microsoft.com/office/officeart/2005/8/layout/list1"/>
    <dgm:cxn modelId="{049ACAC1-B57D-4399-8066-389D0C9FAF7E}" type="presOf" srcId="{4BA97610-A08B-4584-81C8-863FF179FB89}" destId="{4C38B4D2-C2DE-4583-A706-7DE6AEFB9F33}" srcOrd="1" destOrd="0" presId="urn:microsoft.com/office/officeart/2005/8/layout/list1"/>
    <dgm:cxn modelId="{0A83DF76-33E9-4971-BC1C-7ECA28C36E85}" srcId="{1165B6B9-1165-40E6-BE49-19D9806B7DFF}" destId="{97121374-66BA-4AAE-8BB0-615491E97478}" srcOrd="1" destOrd="0" parTransId="{8038DF58-3023-49A1-872A-EF3A894434C8}" sibTransId="{F1C3256A-A5A3-47A7-9B64-4AD2CE679E79}"/>
    <dgm:cxn modelId="{AFF0D9C4-F023-493A-8A45-3EBBF702507C}" type="presParOf" srcId="{9163968B-CFEC-4090-9DCD-0354DA85E0BC}" destId="{53121E81-E3FF-4D00-BBF4-AF32084CB30C}" srcOrd="0" destOrd="0" presId="urn:microsoft.com/office/officeart/2005/8/layout/list1"/>
    <dgm:cxn modelId="{400431CF-3CB5-4D39-8121-9D5D432FC821}" type="presParOf" srcId="{53121E81-E3FF-4D00-BBF4-AF32084CB30C}" destId="{89E518BC-1F48-4A7F-8E89-6B29B915A0BC}" srcOrd="0" destOrd="0" presId="urn:microsoft.com/office/officeart/2005/8/layout/list1"/>
    <dgm:cxn modelId="{A413F056-1AD7-4062-8936-3A8D2F98A31F}" type="presParOf" srcId="{53121E81-E3FF-4D00-BBF4-AF32084CB30C}" destId="{9CAEDDFD-1FAC-4501-9426-22FD28CCEA4D}" srcOrd="1" destOrd="0" presId="urn:microsoft.com/office/officeart/2005/8/layout/list1"/>
    <dgm:cxn modelId="{EC885B93-A886-4E94-8C29-407114E663AB}" type="presParOf" srcId="{9163968B-CFEC-4090-9DCD-0354DA85E0BC}" destId="{3E748E5A-3228-42F3-86A4-FA9621623A21}" srcOrd="1" destOrd="0" presId="urn:microsoft.com/office/officeart/2005/8/layout/list1"/>
    <dgm:cxn modelId="{F478850F-3DC9-4EF2-B71B-861A4D9E86C6}" type="presParOf" srcId="{9163968B-CFEC-4090-9DCD-0354DA85E0BC}" destId="{BDEFCE8A-4CB8-44C4-83D4-72AD10BD2BA0}" srcOrd="2" destOrd="0" presId="urn:microsoft.com/office/officeart/2005/8/layout/list1"/>
    <dgm:cxn modelId="{FD9710AF-0F9A-42C1-849B-11C2C19D9D5D}" type="presParOf" srcId="{9163968B-CFEC-4090-9DCD-0354DA85E0BC}" destId="{423C51E4-CA6B-488E-96D8-29439D08DC21}" srcOrd="3" destOrd="0" presId="urn:microsoft.com/office/officeart/2005/8/layout/list1"/>
    <dgm:cxn modelId="{ECB05550-CDB4-4673-8C50-2E8A19FFBD49}" type="presParOf" srcId="{9163968B-CFEC-4090-9DCD-0354DA85E0BC}" destId="{6379CC3B-BE9A-44C3-8F96-0400DCDB00B3}" srcOrd="4" destOrd="0" presId="urn:microsoft.com/office/officeart/2005/8/layout/list1"/>
    <dgm:cxn modelId="{3075F912-B712-4BF3-9088-4D6DEAE42F0A}" type="presParOf" srcId="{6379CC3B-BE9A-44C3-8F96-0400DCDB00B3}" destId="{1F9C7169-73A4-4AA2-957E-9C2E8BCB3E5A}" srcOrd="0" destOrd="0" presId="urn:microsoft.com/office/officeart/2005/8/layout/list1"/>
    <dgm:cxn modelId="{8ADDEA44-5F1C-44F2-9032-701A5F994119}" type="presParOf" srcId="{6379CC3B-BE9A-44C3-8F96-0400DCDB00B3}" destId="{F05CBCFD-7986-4D27-A4E2-DB46BEC4C60B}" srcOrd="1" destOrd="0" presId="urn:microsoft.com/office/officeart/2005/8/layout/list1"/>
    <dgm:cxn modelId="{1AF1CF7C-E14A-4321-8F9D-B7D264252275}" type="presParOf" srcId="{9163968B-CFEC-4090-9DCD-0354DA85E0BC}" destId="{F67E33F3-9542-4249-BF08-5AAF25974E9F}" srcOrd="5" destOrd="0" presId="urn:microsoft.com/office/officeart/2005/8/layout/list1"/>
    <dgm:cxn modelId="{86B45047-6071-4B5C-A31C-86370266C273}" type="presParOf" srcId="{9163968B-CFEC-4090-9DCD-0354DA85E0BC}" destId="{59D33DBB-334C-4666-84BC-1831BEA2F20F}" srcOrd="6" destOrd="0" presId="urn:microsoft.com/office/officeart/2005/8/layout/list1"/>
    <dgm:cxn modelId="{2E61503A-FA0B-46F8-BDE1-8B9AC89D9EEB}" type="presParOf" srcId="{9163968B-CFEC-4090-9DCD-0354DA85E0BC}" destId="{6C2665D3-1EAD-4BC3-B954-A23C5A5ED43C}" srcOrd="7" destOrd="0" presId="urn:microsoft.com/office/officeart/2005/8/layout/list1"/>
    <dgm:cxn modelId="{180B4882-723D-41E2-ABAE-FC8044B26A02}" type="presParOf" srcId="{9163968B-CFEC-4090-9DCD-0354DA85E0BC}" destId="{89A98CB4-CF13-4D62-8BC2-020348925D65}" srcOrd="8" destOrd="0" presId="urn:microsoft.com/office/officeart/2005/8/layout/list1"/>
    <dgm:cxn modelId="{303FBA61-7DA7-426E-92AC-F15752B55345}" type="presParOf" srcId="{89A98CB4-CF13-4D62-8BC2-020348925D65}" destId="{CB14FB1F-F4A3-4D1F-B818-69A5113C8132}" srcOrd="0" destOrd="0" presId="urn:microsoft.com/office/officeart/2005/8/layout/list1"/>
    <dgm:cxn modelId="{3FD688FB-6132-48D6-A1F8-737B7F82033D}" type="presParOf" srcId="{89A98CB4-CF13-4D62-8BC2-020348925D65}" destId="{4C38B4D2-C2DE-4583-A706-7DE6AEFB9F33}" srcOrd="1" destOrd="0" presId="urn:microsoft.com/office/officeart/2005/8/layout/list1"/>
    <dgm:cxn modelId="{19A24749-EB79-4980-A860-9F094BC23E85}" type="presParOf" srcId="{9163968B-CFEC-4090-9DCD-0354DA85E0BC}" destId="{086A3F04-6E08-407A-827D-AE721E1C572B}" srcOrd="9" destOrd="0" presId="urn:microsoft.com/office/officeart/2005/8/layout/list1"/>
    <dgm:cxn modelId="{27A19E4E-18BF-4AA8-8CC2-9B2A705BD1E1}" type="presParOf" srcId="{9163968B-CFEC-4090-9DCD-0354DA85E0BC}" destId="{5A1DA4D3-B237-4C99-92F9-B603F2C7FBB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B442AB-6361-44E9-91EC-EF4DB8411F8E}">
      <dsp:nvSpPr>
        <dsp:cNvPr id="0" name=""/>
        <dsp:cNvSpPr/>
      </dsp:nvSpPr>
      <dsp:spPr>
        <a:xfrm>
          <a:off x="2469565" y="2572888"/>
          <a:ext cx="246863" cy="1423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431" y="0"/>
              </a:lnTo>
              <a:lnTo>
                <a:pt x="123431" y="1423811"/>
              </a:lnTo>
              <a:lnTo>
                <a:pt x="246863" y="142381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56870" y="3248668"/>
        <a:ext cx="72252" cy="72252"/>
      </dsp:txXfrm>
    </dsp:sp>
    <dsp:sp modelId="{71B9374B-0741-46E7-982F-CE2BE6EF15C3}">
      <dsp:nvSpPr>
        <dsp:cNvPr id="0" name=""/>
        <dsp:cNvSpPr/>
      </dsp:nvSpPr>
      <dsp:spPr>
        <a:xfrm>
          <a:off x="2469565" y="2458845"/>
          <a:ext cx="340739" cy="114043"/>
        </a:xfrm>
        <a:custGeom>
          <a:avLst/>
          <a:gdLst/>
          <a:ahLst/>
          <a:cxnLst/>
          <a:rect l="0" t="0" r="0" b="0"/>
          <a:pathLst>
            <a:path>
              <a:moveTo>
                <a:pt x="0" y="114043"/>
              </a:moveTo>
              <a:lnTo>
                <a:pt x="170369" y="114043"/>
              </a:lnTo>
              <a:lnTo>
                <a:pt x="170369" y="0"/>
              </a:lnTo>
              <a:lnTo>
                <a:pt x="340739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30952" y="2506884"/>
        <a:ext cx="17965" cy="17965"/>
      </dsp:txXfrm>
    </dsp:sp>
    <dsp:sp modelId="{F655FFBE-3C92-4A5B-877B-3D3F3F028829}">
      <dsp:nvSpPr>
        <dsp:cNvPr id="0" name=""/>
        <dsp:cNvSpPr/>
      </dsp:nvSpPr>
      <dsp:spPr>
        <a:xfrm>
          <a:off x="2469565" y="957201"/>
          <a:ext cx="332635" cy="1615687"/>
        </a:xfrm>
        <a:custGeom>
          <a:avLst/>
          <a:gdLst/>
          <a:ahLst/>
          <a:cxnLst/>
          <a:rect l="0" t="0" r="0" b="0"/>
          <a:pathLst>
            <a:path>
              <a:moveTo>
                <a:pt x="0" y="1615687"/>
              </a:moveTo>
              <a:lnTo>
                <a:pt x="166317" y="1615687"/>
              </a:lnTo>
              <a:lnTo>
                <a:pt x="166317" y="0"/>
              </a:lnTo>
              <a:lnTo>
                <a:pt x="33263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594643" y="1723805"/>
        <a:ext cx="82478" cy="82478"/>
      </dsp:txXfrm>
    </dsp:sp>
    <dsp:sp modelId="{BC671F11-61B3-4E97-833C-E207BA9A8AB9}">
      <dsp:nvSpPr>
        <dsp:cNvPr id="0" name=""/>
        <dsp:cNvSpPr/>
      </dsp:nvSpPr>
      <dsp:spPr>
        <a:xfrm rot="16200000">
          <a:off x="-1310676" y="1338106"/>
          <a:ext cx="5090919" cy="2469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Цель – разностороннее развитие ребенка дошкольного возраста на основе духовно-нравственных ценностей российского народа, исторических и национально-культурных традиций.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>
        <a:off x="-1310676" y="1338106"/>
        <a:ext cx="5090919" cy="2469565"/>
      </dsp:txXfrm>
    </dsp:sp>
    <dsp:sp modelId="{8F5F11B6-7EA0-42BF-A082-5885083BBEB0}">
      <dsp:nvSpPr>
        <dsp:cNvPr id="0" name=""/>
        <dsp:cNvSpPr/>
      </dsp:nvSpPr>
      <dsp:spPr>
        <a:xfrm>
          <a:off x="2802200" y="366572"/>
          <a:ext cx="5482665" cy="11812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Оучение</a:t>
          </a:r>
          <a:r>
            <a:rPr lang="ru-RU" sz="1600" kern="1200" dirty="0" smtClean="0"/>
            <a:t> и воспитание ребенка как гражданина РФ, формирование основ гражданской и культурной идентичности дошкольников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2802200" y="366572"/>
        <a:ext cx="5482665" cy="1181257"/>
      </dsp:txXfrm>
    </dsp:sp>
    <dsp:sp modelId="{05013E3A-06D5-4B5D-9D2A-B5C870CF1C60}">
      <dsp:nvSpPr>
        <dsp:cNvPr id="0" name=""/>
        <dsp:cNvSpPr/>
      </dsp:nvSpPr>
      <dsp:spPr>
        <a:xfrm>
          <a:off x="2810305" y="1755648"/>
          <a:ext cx="5815249" cy="1406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Создание общего ядра содержания дошкольного образования, основанного на духовно-нравственных ценностях российского народа, воспитание подрастающего поколения как знающего и уважающего историю и культуру своей семьи, большой и малой Родины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2810305" y="1755648"/>
        <a:ext cx="5815249" cy="1406392"/>
      </dsp:txXfrm>
    </dsp:sp>
    <dsp:sp modelId="{0C49A0B6-DB78-44E9-8AAE-171BB41745C8}">
      <dsp:nvSpPr>
        <dsp:cNvPr id="0" name=""/>
        <dsp:cNvSpPr/>
      </dsp:nvSpPr>
      <dsp:spPr>
        <a:xfrm>
          <a:off x="2716429" y="3268021"/>
          <a:ext cx="5347783" cy="14573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Создание единого образовательного пространства обучения и воспитания детей от рождения до поступления детей в общеобразовательную организацию вне зависимости от места проживания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2716429" y="3268021"/>
        <a:ext cx="5347783" cy="14573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B0D8A-1DEB-41BE-9662-7E6B1241C100}">
      <dsp:nvSpPr>
        <dsp:cNvPr id="0" name=""/>
        <dsp:cNvSpPr/>
      </dsp:nvSpPr>
      <dsp:spPr>
        <a:xfrm>
          <a:off x="0" y="0"/>
          <a:ext cx="8596312" cy="1540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6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Форма семейного образования. </a:t>
          </a:r>
          <a:r>
            <a:rPr lang="ru-RU" sz="1600" kern="1200" dirty="0" smtClean="0">
              <a:latin typeface="Sylfaen" pitchFamily="18" charset="0"/>
            </a:rPr>
            <a:t>Форма получения дошкольного образования определяется родителями (законными представителями) несовершеннолетнего обучающегося. При выборе родителями (законными представителями) несовершеннолетнего обучающегося формы получения дошкольного образования учитывается мнение ребенка</a:t>
          </a:r>
          <a:endParaRPr lang="ru-RU" sz="1600" kern="1200" dirty="0"/>
        </a:p>
      </dsp:txBody>
      <dsp:txXfrm>
        <a:off x="1853712" y="0"/>
        <a:ext cx="6742599" cy="1540316"/>
      </dsp:txXfrm>
    </dsp:sp>
    <dsp:sp modelId="{63420EA8-8A2E-4184-BFE6-D430C184FE06}">
      <dsp:nvSpPr>
        <dsp:cNvPr id="0" name=""/>
        <dsp:cNvSpPr/>
      </dsp:nvSpPr>
      <dsp:spPr>
        <a:xfrm>
          <a:off x="134450" y="232356"/>
          <a:ext cx="1719262" cy="107560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1105C-69F6-4B3E-B876-5DAEEA56FC43}">
      <dsp:nvSpPr>
        <dsp:cNvPr id="0" name=""/>
        <dsp:cNvSpPr/>
      </dsp:nvSpPr>
      <dsp:spPr>
        <a:xfrm>
          <a:off x="0" y="1674766"/>
          <a:ext cx="8596312" cy="15323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Сетевая форма</a:t>
          </a:r>
          <a:r>
            <a:rPr lang="ru-RU" sz="1300" kern="1200" dirty="0" smtClean="0">
              <a:latin typeface="Sylfaen" pitchFamily="18" charset="0"/>
            </a:rPr>
            <a:t> обеспечивает возможность освоения обучающимися образовательных программ ДО с использованием ресурсов нескольких организаций, осуществляющих образовательную деятельность, а также с использованием ресурсов иных организаций (организации культуры, физкультуры и спорта и другие организации, обладающие ресурсами, необходимыми для осуществления образовательной деятельности по соответствующим образовательным программам), с которыми устанавливаются договорные отношения. </a:t>
          </a:r>
          <a:endParaRPr lang="ru-RU" sz="1300" kern="1200" dirty="0"/>
        </a:p>
      </dsp:txBody>
      <dsp:txXfrm>
        <a:off x="1853712" y="1674766"/>
        <a:ext cx="6742599" cy="1532329"/>
      </dsp:txXfrm>
    </dsp:sp>
    <dsp:sp modelId="{B352D107-2700-431C-B039-1664B8782FFC}">
      <dsp:nvSpPr>
        <dsp:cNvPr id="0" name=""/>
        <dsp:cNvSpPr/>
      </dsp:nvSpPr>
      <dsp:spPr>
        <a:xfrm>
          <a:off x="134450" y="1903130"/>
          <a:ext cx="1719262" cy="107560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71B2D6-E0EB-4D88-AAAB-3653AF9720BE}">
      <dsp:nvSpPr>
        <dsp:cNvPr id="0" name=""/>
        <dsp:cNvSpPr/>
      </dsp:nvSpPr>
      <dsp:spPr>
        <a:xfrm>
          <a:off x="0" y="3341546"/>
          <a:ext cx="8596312" cy="13445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Образовательные технологии. </a:t>
          </a:r>
          <a:r>
            <a:rPr lang="ru-RU" sz="18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электронного обучения, дистанционных образовательных технологий, а также работа с электронными средствами обучения при реализации Федеральной программы должны осуществляться в соответствии с требованиями СанПиН 2.4.3648-20 и СанПиН 1.2.3685-21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53712" y="3341546"/>
        <a:ext cx="6742599" cy="1344502"/>
      </dsp:txXfrm>
    </dsp:sp>
    <dsp:sp modelId="{7D78C149-3FFE-45B5-99E1-92BFA2B93758}">
      <dsp:nvSpPr>
        <dsp:cNvPr id="0" name=""/>
        <dsp:cNvSpPr/>
      </dsp:nvSpPr>
      <dsp:spPr>
        <a:xfrm>
          <a:off x="134450" y="3475997"/>
          <a:ext cx="1719262" cy="107560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31853F-82D8-416B-A67C-B5AD178EED61}">
      <dsp:nvSpPr>
        <dsp:cNvPr id="0" name=""/>
        <dsp:cNvSpPr/>
      </dsp:nvSpPr>
      <dsp:spPr>
        <a:xfrm rot="5400000">
          <a:off x="-127634" y="131036"/>
          <a:ext cx="850895" cy="59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1</a:t>
          </a:r>
          <a:endParaRPr lang="ru-RU" sz="1700" kern="1200" dirty="0"/>
        </a:p>
      </dsp:txBody>
      <dsp:txXfrm rot="-5400000">
        <a:off x="1" y="301214"/>
        <a:ext cx="595626" cy="255269"/>
      </dsp:txXfrm>
    </dsp:sp>
    <dsp:sp modelId="{4BD03842-BD3A-484E-A1C2-E1D5F7C9FCD4}">
      <dsp:nvSpPr>
        <dsp:cNvPr id="0" name=""/>
        <dsp:cNvSpPr/>
      </dsp:nvSpPr>
      <dsp:spPr>
        <a:xfrm rot="5400000">
          <a:off x="4319268" y="-3720398"/>
          <a:ext cx="553081" cy="80006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игровой  практике ребенок проявляет себя как творческий субъект (творческая инициатива)</a:t>
          </a:r>
          <a:endParaRPr lang="ru-RU" sz="2400" b="1" kern="1200" dirty="0"/>
        </a:p>
      </dsp:txBody>
      <dsp:txXfrm rot="-5400000">
        <a:off x="595467" y="30402"/>
        <a:ext cx="7973686" cy="499083"/>
      </dsp:txXfrm>
    </dsp:sp>
    <dsp:sp modelId="{91C292ED-5174-4DBC-AF43-945C99554500}">
      <dsp:nvSpPr>
        <dsp:cNvPr id="0" name=""/>
        <dsp:cNvSpPr/>
      </dsp:nvSpPr>
      <dsp:spPr>
        <a:xfrm rot="5400000">
          <a:off x="-127634" y="880153"/>
          <a:ext cx="850895" cy="59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2</a:t>
          </a:r>
          <a:endParaRPr lang="ru-RU" sz="1700" kern="1200" dirty="0"/>
        </a:p>
      </dsp:txBody>
      <dsp:txXfrm rot="-5400000">
        <a:off x="1" y="1050331"/>
        <a:ext cx="595626" cy="255269"/>
      </dsp:txXfrm>
    </dsp:sp>
    <dsp:sp modelId="{69A8C765-F750-45E7-8ED0-4DC919342845}">
      <dsp:nvSpPr>
        <dsp:cNvPr id="0" name=""/>
        <dsp:cNvSpPr/>
      </dsp:nvSpPr>
      <dsp:spPr>
        <a:xfrm rot="5400000">
          <a:off x="4319428" y="-2971282"/>
          <a:ext cx="553081" cy="80006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</a:t>
          </a:r>
          <a:r>
            <a:rPr lang="ru-RU" sz="2400" b="1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продуктивной – созидающий и волевой субъект (инициатива целеполагания)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95627" y="779518"/>
        <a:ext cx="7973686" cy="499083"/>
      </dsp:txXfrm>
    </dsp:sp>
    <dsp:sp modelId="{AE2CB67F-52C6-456C-A7A4-80480DFE814C}">
      <dsp:nvSpPr>
        <dsp:cNvPr id="0" name=""/>
        <dsp:cNvSpPr/>
      </dsp:nvSpPr>
      <dsp:spPr>
        <a:xfrm rot="5400000">
          <a:off x="-127634" y="1629269"/>
          <a:ext cx="850895" cy="59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3</a:t>
          </a:r>
          <a:endParaRPr lang="ru-RU" sz="1700" kern="1200" dirty="0"/>
        </a:p>
      </dsp:txBody>
      <dsp:txXfrm rot="-5400000">
        <a:off x="1" y="1799447"/>
        <a:ext cx="595626" cy="255269"/>
      </dsp:txXfrm>
    </dsp:sp>
    <dsp:sp modelId="{67A7FEF4-A925-4A14-ADDF-6D3489605DC6}">
      <dsp:nvSpPr>
        <dsp:cNvPr id="0" name=""/>
        <dsp:cNvSpPr/>
      </dsp:nvSpPr>
      <dsp:spPr>
        <a:xfrm rot="5400000">
          <a:off x="4319428" y="-2214301"/>
          <a:ext cx="553081" cy="80006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познавательно-исследовательской практике – как субъект  исследования (познавательная инициатива)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900" kern="1200" dirty="0"/>
        </a:p>
      </dsp:txBody>
      <dsp:txXfrm rot="-5400000">
        <a:off x="595627" y="1536499"/>
        <a:ext cx="7973686" cy="499083"/>
      </dsp:txXfrm>
    </dsp:sp>
    <dsp:sp modelId="{0F3353FA-CA98-44FD-98DD-0A40C0D07005}">
      <dsp:nvSpPr>
        <dsp:cNvPr id="0" name=""/>
        <dsp:cNvSpPr/>
      </dsp:nvSpPr>
      <dsp:spPr>
        <a:xfrm rot="5400000">
          <a:off x="-127634" y="2543856"/>
          <a:ext cx="850895" cy="59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4</a:t>
          </a:r>
          <a:endParaRPr lang="ru-RU" sz="1700" kern="1200" dirty="0"/>
        </a:p>
      </dsp:txBody>
      <dsp:txXfrm rot="-5400000">
        <a:off x="1" y="2714034"/>
        <a:ext cx="595626" cy="255269"/>
      </dsp:txXfrm>
    </dsp:sp>
    <dsp:sp modelId="{EFFD8B1A-A3FA-4352-972F-581129016984}">
      <dsp:nvSpPr>
        <dsp:cNvPr id="0" name=""/>
        <dsp:cNvSpPr/>
      </dsp:nvSpPr>
      <dsp:spPr>
        <a:xfrm rot="5400000">
          <a:off x="4153957" y="-1293137"/>
          <a:ext cx="884024" cy="79718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Коммуникативной практике – как партнер по взаимодействию и собеседник (коммуникативная инициатива)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10068" y="2293906"/>
        <a:ext cx="7928648" cy="797716"/>
      </dsp:txXfrm>
    </dsp:sp>
    <dsp:sp modelId="{AC2D098B-27DC-4C50-8EF6-92C6C4B7AB7E}">
      <dsp:nvSpPr>
        <dsp:cNvPr id="0" name=""/>
        <dsp:cNvSpPr/>
      </dsp:nvSpPr>
      <dsp:spPr>
        <a:xfrm rot="5400000">
          <a:off x="-127634" y="3671261"/>
          <a:ext cx="850895" cy="595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5</a:t>
          </a:r>
          <a:endParaRPr lang="ru-RU" sz="1700" kern="1200" dirty="0"/>
        </a:p>
      </dsp:txBody>
      <dsp:txXfrm rot="-5400000">
        <a:off x="1" y="3841439"/>
        <a:ext cx="595626" cy="255269"/>
      </dsp:txXfrm>
    </dsp:sp>
    <dsp:sp modelId="{CE26FE4D-9619-46A5-B0A3-A158C35AF9D6}">
      <dsp:nvSpPr>
        <dsp:cNvPr id="0" name=""/>
        <dsp:cNvSpPr/>
      </dsp:nvSpPr>
      <dsp:spPr>
        <a:xfrm rot="5400000">
          <a:off x="3941139" y="-180174"/>
          <a:ext cx="1309659" cy="80006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Чтение художественной литературы дополняет развивающие возможности других культурных практик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95626" y="3229271"/>
        <a:ext cx="7936753" cy="11817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4CBE2D-5D6F-4B04-8BDC-A55311E73DD5}">
      <dsp:nvSpPr>
        <dsp:cNvPr id="0" name=""/>
        <dsp:cNvSpPr/>
      </dsp:nvSpPr>
      <dsp:spPr>
        <a:xfrm>
          <a:off x="0" y="411599"/>
          <a:ext cx="8596312" cy="1686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Для поддержки детской инициативы педагог поощряет свободную самостоятельную деятельность детей, основанную на детских интересах и предпочтениях.</a:t>
          </a:r>
          <a:endParaRPr lang="ru-RU" sz="2500" kern="1200" dirty="0"/>
        </a:p>
      </dsp:txBody>
      <dsp:txXfrm>
        <a:off x="82325" y="493924"/>
        <a:ext cx="8431662" cy="1521795"/>
      </dsp:txXfrm>
    </dsp:sp>
    <dsp:sp modelId="{85FAEBF3-2341-47CA-8DCA-FBBA2503798C}">
      <dsp:nvSpPr>
        <dsp:cNvPr id="0" name=""/>
        <dsp:cNvSpPr/>
      </dsp:nvSpPr>
      <dsp:spPr>
        <a:xfrm>
          <a:off x="0" y="2170044"/>
          <a:ext cx="8596312" cy="1686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Любая деятельность ребенка в ДОО может протекать в форме самостоятельной инициативной деятельности, для поддержки детской инициативы педагог должен учитывать условия, ряд способов и приемов.</a:t>
          </a:r>
          <a:endParaRPr lang="ru-RU" sz="2500" kern="1200" dirty="0"/>
        </a:p>
      </dsp:txBody>
      <dsp:txXfrm>
        <a:off x="82325" y="2252369"/>
        <a:ext cx="8431662" cy="15217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FCE8A-4CB8-44C4-83D4-72AD10BD2BA0}">
      <dsp:nvSpPr>
        <dsp:cNvPr id="0" name=""/>
        <dsp:cNvSpPr/>
      </dsp:nvSpPr>
      <dsp:spPr>
        <a:xfrm>
          <a:off x="0" y="1542084"/>
          <a:ext cx="85963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AEDDFD-1FAC-4501-9426-22FD28CCEA4D}">
      <dsp:nvSpPr>
        <dsp:cNvPr id="0" name=""/>
        <dsp:cNvSpPr/>
      </dsp:nvSpPr>
      <dsp:spPr>
        <a:xfrm>
          <a:off x="0" y="0"/>
          <a:ext cx="8184575" cy="1761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младенческого, раннего и дошкольного возраста;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990" y="85990"/>
        <a:ext cx="8012595" cy="1589528"/>
      </dsp:txXfrm>
    </dsp:sp>
    <dsp:sp modelId="{59D33DBB-334C-4666-84BC-1831BEA2F20F}">
      <dsp:nvSpPr>
        <dsp:cNvPr id="0" name=""/>
        <dsp:cNvSpPr/>
      </dsp:nvSpPr>
      <dsp:spPr>
        <a:xfrm>
          <a:off x="0" y="2848226"/>
          <a:ext cx="85963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5CBCFD-7986-4D27-A4E2-DB46BEC4C60B}">
      <dsp:nvSpPr>
        <dsp:cNvPr id="0" name=""/>
        <dsp:cNvSpPr/>
      </dsp:nvSpPr>
      <dsp:spPr>
        <a:xfrm>
          <a:off x="0" y="1929041"/>
          <a:ext cx="8184956" cy="10368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единства подходов к воспитанию и обучению детей в условиях ДОО и семьи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615" y="1979656"/>
        <a:ext cx="8083726" cy="935631"/>
      </dsp:txXfrm>
    </dsp:sp>
    <dsp:sp modelId="{5A1DA4D3-B237-4C99-92F9-B603F2C7FBBB}">
      <dsp:nvSpPr>
        <dsp:cNvPr id="0" name=""/>
        <dsp:cNvSpPr/>
      </dsp:nvSpPr>
      <dsp:spPr>
        <a:xfrm>
          <a:off x="0" y="4027648"/>
          <a:ext cx="85963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38B4D2-C2DE-4583-A706-7DE6AEFB9F33}">
      <dsp:nvSpPr>
        <dsp:cNvPr id="0" name=""/>
        <dsp:cNvSpPr/>
      </dsp:nvSpPr>
      <dsp:spPr>
        <a:xfrm>
          <a:off x="72598" y="3307974"/>
          <a:ext cx="8182004" cy="9101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воспитательного потенциала семьи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7027" y="3352403"/>
        <a:ext cx="8093146" cy="821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3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30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1524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72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1151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627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711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23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4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07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6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518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12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12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281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65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DE8ED-427E-42FA-8837-054C36BBD787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80F2E2-BC19-4DDD-B823-E790F5DCAE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24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2588" y="1956815"/>
            <a:ext cx="6933628" cy="1381697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 содержание Федеральной образовательной программы дошкольного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3664" y="4811903"/>
            <a:ext cx="6702552" cy="912812"/>
          </a:xfrm>
        </p:spPr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Бардакова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Анатольевна,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старший воспитатель МБДОУ «Детский сад п. </a:t>
            </a:r>
            <a:r>
              <a:rPr lang="ru-RU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Томаровка»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64838041"/>
              </p:ext>
            </p:extLst>
          </p:nvPr>
        </p:nvGraphicFramePr>
        <p:xfrm>
          <a:off x="0" y="402336"/>
          <a:ext cx="9564624" cy="6379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1811"/>
                <a:gridCol w="4782813"/>
              </a:tblGrid>
              <a:tr h="594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ООП ДО: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8" marR="457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ФОП ДО: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8" marR="45748" marT="0" marB="0"/>
                </a:tc>
              </a:tr>
              <a:tr h="19819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Содержательный раздел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8" marR="457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756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2.1	 Описание образовательной деятельности в соответствии с направлениями развития ребенка, представленными в пяти образовательных областях (социально-коммуникативное, познавательное, речевое, художественно-эстетическое, физическое развитие) Отражение в компоненте части, формируемой участниками образовательных отношений.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2.2.2	 Описание вариативных форм, способов, методов и средств реализации Программы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2.2.3	 Описание образовательной деятельности по профессиональной коррекции нарушений развития детей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2.2.4	Особенности образовательной деятельности разных видов и культурных практик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2.2.5	Способы и направления поддержки детской инициативы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2.2.6	 Особенности взаимодействия педагогического коллектива с семьями воспитанников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2.2.7	 Иные характеристики содержания Программы, наиболее существенные с точки зрения авторов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8" marR="45748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400" dirty="0">
                          <a:effectLst/>
                        </a:rPr>
                        <a:t>Задачи и содержание образования (обучения и воспитания) по образовательным областям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каждой из образовательных областей показана интеграция обучающих и воспитательных задач.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400" dirty="0">
                          <a:effectLst/>
                        </a:rPr>
                        <a:t>Вариативные формы, способы, методы и средства реализации ФОП.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400" dirty="0">
                          <a:effectLst/>
                        </a:rPr>
                        <a:t>Особенности образовательной деятельности разных видов и культурных практик.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400" dirty="0">
                          <a:effectLst/>
                        </a:rPr>
                        <a:t>Способы и направления поддержки детской инициативы.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400" dirty="0">
                          <a:effectLst/>
                        </a:rPr>
                        <a:t>Особенности взаимодействия педагогического коллектива с семьями обучающихся.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400" dirty="0">
                          <a:effectLst/>
                        </a:rPr>
                        <a:t>Программа коррекционно-развивающей работы.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Направления, задачи и содержание коррекционно-развивающей работы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400" dirty="0">
                          <a:effectLst/>
                        </a:rPr>
                        <a:t>Федеральная рабочая программа воспитания: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пояснительная записка;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целевой раздел;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содержательный раздел;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организационный раздел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48" marR="4574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5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42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ФОП ДО включает: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494" y="1867981"/>
            <a:ext cx="8596668" cy="388077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художественно-эстетическое, физическое развитие);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вариативных форм, способов, методов и средств реализации Федеральной программы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образовательной деятельности разных видов и культурных практик и способов поддержки детской инициативы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коллектива с семьями обучающихся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и задачи коррекционно-развивающей работы (далее - КРР) с детьми дошкольного возраста с особыми образовательными потребностями (далее - ООП) различных целевых групп, в том числе детей с ограниченными возможностями здоровья (далее - ОВЗ) и детей-инвалидов.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Федеральной программы входит федеральная рабочая программа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25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1803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разработки содержательного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развдела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28217"/>
            <a:ext cx="8596668" cy="4313146"/>
          </a:xfrm>
        </p:spPr>
        <p:txBody>
          <a:bodyPr>
            <a:normAutofit/>
          </a:bodyPr>
          <a:lstStyle/>
          <a:p>
            <a:r>
              <a:rPr lang="ru-RU" dirty="0"/>
              <a:t>ДОО предоставлено </a:t>
            </a:r>
            <a:r>
              <a:rPr lang="ru-RU" b="1" dirty="0">
                <a:solidFill>
                  <a:srgbClr val="FF0000"/>
                </a:solidFill>
              </a:rPr>
              <a:t>право выбора способов </a:t>
            </a:r>
            <a:r>
              <a:rPr lang="ru-RU" dirty="0"/>
              <a:t>реализации образовательной деятельности в зависимости от конкретных условий, предпочтений педагогического коллектива ДОО и других участников образовательных отношений, а также с учетом индивидуальных особенностей обучающихся, специфики их потребностей и интересов, возрастных возможностей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Реализация </a:t>
            </a:r>
            <a:r>
              <a:rPr lang="ru-RU" dirty="0"/>
              <a:t>Программ, </a:t>
            </a:r>
            <a:r>
              <a:rPr lang="ru-RU" dirty="0">
                <a:solidFill>
                  <a:srgbClr val="FF0000"/>
                </a:solidFill>
              </a:rPr>
              <a:t>направленных на обучение и воспитание, </a:t>
            </a:r>
            <a:r>
              <a:rPr lang="ru-RU" b="1" dirty="0">
                <a:solidFill>
                  <a:srgbClr val="FF0000"/>
                </a:solidFill>
              </a:rPr>
              <a:t>предполагает их интеграцию в едином образовательном процессе, </a:t>
            </a:r>
            <a:r>
              <a:rPr lang="ru-RU" dirty="0"/>
              <a:t>предусматривает взаимодействие с разными субъектами образовательных отношений, осуществляется с учетом принципов ДО, зафиксированных во ФГОС ДО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</a:t>
            </a:r>
            <a:r>
              <a:rPr lang="ru-RU" dirty="0"/>
              <a:t>соблюдении требований к реализации Программ и создании единой образовательной среды </a:t>
            </a:r>
            <a:r>
              <a:rPr lang="ru-RU" b="1" dirty="0">
                <a:solidFill>
                  <a:srgbClr val="FF0000"/>
                </a:solidFill>
              </a:rPr>
              <a:t>создается основа для преемственности </a:t>
            </a:r>
            <a:r>
              <a:rPr lang="ru-RU" dirty="0"/>
              <a:t>уровней дошкольного и начального общего образования.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45269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деятельности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образовательной области сформулированы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деятельности, предусмотренные для освоения в каждой возрастной группе детей в возрасте от 2 месяцев до 7-8 лет.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Представлены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воспитания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направленные на приобщение детей к ценностям российского народа, формирование у них ценностного отношения к окружающему миру.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конкретное  и дифференцированное по возрастам описание воспитательных задач приводится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Программе воспитания.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7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 </a:t>
            </a:r>
            <a:r>
              <a:rPr lang="ru-RU" sz="2000" b="1" dirty="0"/>
              <a:t>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художественно-эстетическое, физическое развитие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области социально-коммуникативного развития раскрыты основные задачи: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2000" dirty="0">
                <a:latin typeface="Sylfaen" panose="010A0502050306030303" pitchFamily="18" charset="0"/>
              </a:rPr>
              <a:t>содержание образовательной деятельности от 2 месяцев до 3 лет;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2000" dirty="0">
                <a:latin typeface="Sylfaen" panose="010A0502050306030303" pitchFamily="18" charset="0"/>
              </a:rPr>
              <a:t>содержание образовательной деятельности воспитанников от 3 до 7 лет: </a:t>
            </a:r>
            <a:r>
              <a:rPr lang="ru-RU" altLang="ru-RU" sz="2000" dirty="0">
                <a:solidFill>
                  <a:srgbClr val="FF0000"/>
                </a:solidFill>
                <a:latin typeface="Sylfaen" panose="010A0502050306030303" pitchFamily="18" charset="0"/>
              </a:rPr>
              <a:t>в сфере социальных отношений, в области формирования основ гражданственности и патриотизма, </a:t>
            </a:r>
            <a:r>
              <a:rPr lang="ru-RU" altLang="ru-RU" sz="2000" dirty="0">
                <a:latin typeface="Sylfaen" panose="010A0502050306030303" pitchFamily="18" charset="0"/>
              </a:rPr>
              <a:t>в сфере трудового воспитания, в области формирования основ безопасного поведения.</a:t>
            </a:r>
          </a:p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sz="2000" dirty="0">
                <a:latin typeface="Sylfaen" panose="010A0502050306030303" pitchFamily="18" charset="0"/>
              </a:rPr>
              <a:t>Решение совокупных задач воспитания в рамках образовательной области </a:t>
            </a:r>
            <a:r>
              <a:rPr lang="ru-RU" altLang="ru-RU" sz="2000" b="1" dirty="0">
                <a:solidFill>
                  <a:srgbClr val="FF0000"/>
                </a:solidFill>
                <a:latin typeface="Sylfaen" panose="010A0502050306030303" pitchFamily="18" charset="0"/>
              </a:rPr>
              <a:t>«Социально-коммуникативное развитие» </a:t>
            </a:r>
            <a:r>
              <a:rPr lang="ru-RU" altLang="ru-RU" sz="2000" dirty="0">
                <a:latin typeface="Sylfaen" panose="010A0502050306030303" pitchFamily="18" charset="0"/>
              </a:rPr>
              <a:t>направлено на приобщение детей к ценностям </a:t>
            </a:r>
            <a:r>
              <a:rPr lang="ru-RU" altLang="ru-RU" sz="2000" b="1" dirty="0">
                <a:solidFill>
                  <a:srgbClr val="FF0000"/>
                </a:solidFill>
                <a:latin typeface="Sylfaen" panose="010A0502050306030303" pitchFamily="18" charset="0"/>
              </a:rPr>
              <a:t>«Родина», «Природа», «Семья», «Человек», «Жизнь», «Милосердие», «Добро», «Дружба», «Сотрудничество», «Труд».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33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943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9358" y="1600200"/>
            <a:ext cx="8576394" cy="4626863"/>
          </a:xfrm>
        </p:spPr>
        <p:txBody>
          <a:bodyPr>
            <a:noAutofit/>
          </a:bodyPr>
          <a:lstStyle/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области познавательного развития раскрыты основные задачи и содержание образовательной деятельности: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2400" dirty="0">
                <a:latin typeface="Sylfaen" panose="010A0502050306030303" pitchFamily="18" charset="0"/>
              </a:rPr>
              <a:t>от 2 месяцев до года;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2400" dirty="0">
                <a:latin typeface="Sylfaen" panose="010A0502050306030303" pitchFamily="18" charset="0"/>
              </a:rPr>
              <a:t>от 1 года до 2 лет: сенсорные представления и познавательные действия, окружающий мир, природа;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2400" dirty="0">
                <a:latin typeface="Sylfaen" panose="010A0502050306030303" pitchFamily="18" charset="0"/>
              </a:rPr>
              <a:t>от 3 до 7 лет: сенсорные представления и познавательные действия, окружающий мир, природа, </a:t>
            </a:r>
            <a:r>
              <a:rPr lang="ru-RU" altLang="ru-RU" sz="2400" dirty="0">
                <a:solidFill>
                  <a:srgbClr val="FF0000"/>
                </a:solidFill>
                <a:latin typeface="Sylfaen" panose="010A0502050306030303" pitchFamily="18" charset="0"/>
              </a:rPr>
              <a:t>математические представления.</a:t>
            </a:r>
          </a:p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sz="2400" dirty="0">
                <a:latin typeface="Sylfaen" panose="010A0502050306030303" pitchFamily="18" charset="0"/>
              </a:rPr>
              <a:t>Решение совокупных задач воспитания в рамках образовательной области </a:t>
            </a:r>
            <a:r>
              <a:rPr lang="ru-RU" altLang="ru-RU" sz="2400" b="1" dirty="0">
                <a:solidFill>
                  <a:srgbClr val="FF0000"/>
                </a:solidFill>
                <a:latin typeface="Sylfaen" panose="010A0502050306030303" pitchFamily="18" charset="0"/>
              </a:rPr>
              <a:t>«Познавательное развитие» </a:t>
            </a:r>
            <a:r>
              <a:rPr lang="ru-RU" altLang="ru-RU" sz="2400" dirty="0">
                <a:latin typeface="Sylfaen" panose="010A0502050306030303" pitchFamily="18" charset="0"/>
              </a:rPr>
              <a:t>направлено на приобщение детей к ценностям </a:t>
            </a:r>
            <a:r>
              <a:rPr lang="ru-RU" altLang="ru-RU" sz="2400" b="1" dirty="0">
                <a:solidFill>
                  <a:srgbClr val="FF0000"/>
                </a:solidFill>
                <a:latin typeface="Sylfaen" panose="010A0502050306030303" pitchFamily="18" charset="0"/>
              </a:rPr>
              <a:t>«Человек», «Семья», «Познание», «Родина» и «Природа».</a:t>
            </a:r>
          </a:p>
        </p:txBody>
      </p:sp>
    </p:spTree>
    <p:extLst>
      <p:ext uri="{BB962C8B-B14F-4D97-AF65-F5344CB8AC3E}">
        <p14:creationId xmlns:p14="http://schemas.microsoft.com/office/powerpoint/2010/main" val="202513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2856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27049"/>
            <a:ext cx="8596668" cy="4514314"/>
          </a:xfrm>
        </p:spPr>
        <p:txBody>
          <a:bodyPr>
            <a:noAutofit/>
          </a:bodyPr>
          <a:lstStyle/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речевого развития раскрыты основные задачи и содержание образовательной деятельности: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 месяцев до года;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 года до 2 лет: развитие активной речи;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 до 3 лет: формирование словаря, звуковая культура речи, грамматический строй речи, связная речь, интерес к художественной литературе;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3 до 4 лет: формирование словаря, звуковая культура речи, грамматический строй речи, связная речь, интерес к художественной литературе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подготовка детей к обучению грамоте;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4 до 7 лет: развитие словаря, звуковая культура речи, грамматический строй речи, связная речь, интерес к художественной литературе, подготовка детей к обучению грамоте.</a:t>
            </a:r>
          </a:p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совокупных задач воспитания в рамках образовательной области 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«Речевое развитие»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приобщение детей к ценностям 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«Культура» и «Красота»,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предполагает: </a:t>
            </a:r>
          </a:p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владение формами речевого этикета, отражающими принятые в обществе правила и нормы культурного поведения; </a:t>
            </a:r>
          </a:p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воспитание отношения к родному языку как ценности, умения чувствовать красоту языка, стремления говорить красиво (на правильном, богатом, образном языке).</a:t>
            </a:r>
          </a:p>
        </p:txBody>
      </p:sp>
    </p:spTree>
    <p:extLst>
      <p:ext uri="{BB962C8B-B14F-4D97-AF65-F5344CB8AC3E}">
        <p14:creationId xmlns:p14="http://schemas.microsoft.com/office/powerpoint/2010/main" val="16338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568"/>
          </a:xfrm>
        </p:spPr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</a:t>
            </a: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44169"/>
            <a:ext cx="8596668" cy="4697194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b="1" dirty="0">
                <a:solidFill>
                  <a:srgbClr val="FF0000"/>
                </a:solidFill>
                <a:latin typeface="Sylfaen" panose="010A0502050306030303" pitchFamily="18" charset="0"/>
              </a:rPr>
              <a:t>В области художественно-эстетического развития раскрыты основные задачи и содержание образовательной деятельности: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2-3 до 5-6 месяцев, от 5-6 до 9-10 месяцев, от 9-10 месяцев до 1 года;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 года до 2 лет;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 до 3 лет: приобщение к искусству, изобразительная деятельность (рисование/лепка), конструктивная деятельность, музыкальная деятельность (слушание, пение, музыкально-ритмические движения), театрализованная деятельность, культурно-досуговая деятельность.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3 до 4 лет: приобщение к искусству, изобразительная деятельность (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рисование/лепка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/аппликация/народное декоративно-прикладное искусство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конструктивная деятельность, музыкальная деятельность (слушание, пение,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песенное творчество,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музыкально-ритмические движения,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на детских музыкальных инструментах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театрализованная деятельность, культурно-досуговая деятельность;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4 до 5 лет: приобщение к искусству, изобразительная деятельность (рисование/лепка/аппликация/народное декоративно-прикладное искусство,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прикладное творчество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конструктивная деятельность, музыкальная деятельность (слушание, пение, песенное творчество, музыкально-ритмические движения,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танцевально-игрового творчества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игра на детских музыкальных инструментах.), театрализованная деятельность, культурно-досуговая деятельность.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5 до 7 лет: приобщение к искусству, изобразительная деятельность (рисование/лепка/аппликация/народное декоративно-прикладное искусство, прикладное творчество), конструктивная деятельность, музыкальная деятельность (слушание, пение, песенное творчество, музыкально-ритмические движения, музыкально-игровое и танцевальное творчество, игра на детских музыкальных инструментах.), театрализованная деятельность, культурно-досуговая деятельность.</a:t>
            </a:r>
          </a:p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совокупных задач воспитания в рамках образовательной области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«Художественно-эстетическое развитие» 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приобщение детей к ценностям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«Культура» и «Красота»</a:t>
            </a:r>
          </a:p>
        </p:txBody>
      </p:sp>
    </p:spTree>
    <p:extLst>
      <p:ext uri="{BB962C8B-B14F-4D97-AF65-F5344CB8AC3E}">
        <p14:creationId xmlns:p14="http://schemas.microsoft.com/office/powerpoint/2010/main" val="345267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7136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16737"/>
            <a:ext cx="8596668" cy="4724626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физического развития раскрыты основные задачи и содержание образовательной деятельности: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 месяцев до года: 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 года до 2 лет: основная гимнастика, основные движения, бросание и катание, ползание, лазанье, ходьба, упражнение в равновесии, общеразвивающие упражнения, подвижные игры и игровые упражнения, формирование основ здорового образа жизни.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 до 3 лет: основная гимнастика, основные движения, бросание и катание, ловля, ползание, лазанье, ходьба, бег, прыжки, упражнение в равновесии, общеразвивающие упражнения, музыкально-ритмические упражнения, подвижные игры, формирование основ здорового образа жизни.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3 до 4 лет: основная гимнастика, основные движения, бросание и катание, ловля,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метание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ползанье, лазанье, ходьба, бег, прыжки, упражнение в равновесии, общеразвивающие упражнения, музыкально-ритмические упражнения,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строевые упражнения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подвижные игры, формирование основ здорового образа жизни,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отдых.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4 до 5 лет: основная гимнастика, основные движения, бросание и катание, ловля, метание, ползанье, лазанье, ходьба, бег, прыжки, упражнение в равновесии, общеразвивающие упражнения, музыкально-ритмические упражнения, строевые упражнения, подвижные игры, формирование основ здорового образа жизни, активный отдых,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дни здоровья.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5 до 6 лет: основная гимнастика, основные движения, бросание и катание, ловля, метание, ползанье, лазанье, ходьба, бег, прыжки, упражнение в равновесии, общеразвивающие упражнения, ритмическая гимнастика, строевые упражнения, подвижные игры, спортивные упражнения, формирование основ здорового образа жизни, активный отдых (дни здоровья,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туристские прогулки и экскурсии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6 до 7 лет: основная гимнастика, основные движения, бросание и катание, ловля, метание, ползанье, лазанье, ходьба, бег, прыжки, упражнение в равновесии, общеразвивающие упражнения, ритмическая гимнастика, строевые упражнения, подвижные игры, спортивные упражнения, формирование основ здорового образа жизни, активный отдых (дни здоровья, туристские прогулки и экскурсии).</a:t>
            </a:r>
          </a:p>
          <a:p>
            <a:pPr algn="just">
              <a:spcBef>
                <a:spcPct val="0"/>
              </a:spcBef>
              <a:buClrTx/>
              <a:buSzTx/>
              <a:buNone/>
              <a:defRPr/>
            </a:pPr>
            <a:r>
              <a:rPr lang="ru-RU" alt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совокупных задач воспитания в рамках образовательной области «Физическое развитие»</a:t>
            </a: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приобщение детей к ценностям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Жизнь», «Здоровье»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70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0600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Вариативные формы, способы, методы и средства реализации Федеральной программы</a:t>
            </a:r>
            <a:endParaRPr lang="ru-RU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179601"/>
              </p:ext>
            </p:extLst>
          </p:nvPr>
        </p:nvGraphicFramePr>
        <p:xfrm>
          <a:off x="677863" y="1600200"/>
          <a:ext cx="8596312" cy="4690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227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728"/>
          </a:xfrm>
        </p:spPr>
        <p:txBody>
          <a:bodyPr/>
          <a:lstStyle/>
          <a:p>
            <a:pPr algn="ctr"/>
            <a:r>
              <a:rPr lang="ru-RU" b="1" dirty="0" smtClean="0"/>
              <a:t>Приказ №1028 от 25.11.2022 года</a:t>
            </a:r>
            <a:endParaRPr lang="ru-RU" b="1" dirty="0"/>
          </a:p>
        </p:txBody>
      </p:sp>
      <p:pic>
        <p:nvPicPr>
          <p:cNvPr id="6" name="Picture 13" descr="https://catherineasquithgallery.com/uploads/posts/2021-02/1612447242_165-p-chelovechek-na-serom-fone-20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426272"/>
            <a:ext cx="2637345" cy="2637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3442017" y="1825530"/>
            <a:ext cx="6400800" cy="1567244"/>
          </a:xfrm>
          <a:prstGeom prst="wedgeRoundRectCallout">
            <a:avLst>
              <a:gd name="adj1" fmla="val -34194"/>
              <a:gd name="adj2" fmla="val 64922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700" dirty="0">
                <a:solidFill>
                  <a:schemeClr val="tx1"/>
                </a:solidFill>
                <a:latin typeface="Sylfaen" pitchFamily="18" charset="0"/>
                <a:cs typeface="Arial" charset="0"/>
              </a:rPr>
              <a:t>Министерством просвещения Российской Федерации  от 25 ноября 2022 года приказ № 1028 утверждена Федеральная образовательная программа дошкольного образования (далее-ФОП). Соответствующий приказ опубликован на официальном портале правовой информации</a:t>
            </a:r>
            <a:endParaRPr lang="ru-RU" sz="1700" b="1" dirty="0">
              <a:solidFill>
                <a:schemeClr val="tx1"/>
              </a:solidFill>
              <a:latin typeface="Sylfaen" pitchFamily="18" charset="0"/>
              <a:cs typeface="Arial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097" y="3744944"/>
            <a:ext cx="2402032" cy="264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3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5424"/>
          </a:xfrm>
        </p:spPr>
        <p:txBody>
          <a:bodyPr>
            <a:noAutofit/>
          </a:bodyPr>
          <a:lstStyle/>
          <a:p>
            <a:pPr algn="ctr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образовательной деятельности разных видов и культурных практик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122484"/>
              </p:ext>
            </p:extLst>
          </p:nvPr>
        </p:nvGraphicFramePr>
        <p:xfrm>
          <a:off x="677863" y="1563624"/>
          <a:ext cx="8596312" cy="4478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743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6280"/>
          </a:xfrm>
        </p:spPr>
        <p:txBody>
          <a:bodyPr>
            <a:noAutofit/>
          </a:bodyPr>
          <a:lstStyle/>
          <a:p>
            <a:pPr algn="ctr"/>
            <a:r>
              <a:rPr lang="ru-RU" altLang="ru-RU" sz="3200" b="1" dirty="0">
                <a:solidFill>
                  <a:schemeClr val="tx1"/>
                </a:solidFill>
                <a:latin typeface="Sylfaen" panose="010A0502050306030303" pitchFamily="18" charset="0"/>
              </a:rPr>
              <a:t>Способы и направления поддержки детской инициативы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520326"/>
              </p:ext>
            </p:extLst>
          </p:nvPr>
        </p:nvGraphicFramePr>
        <p:xfrm>
          <a:off x="677863" y="1773936"/>
          <a:ext cx="8596312" cy="4268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237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4880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Особенности взаимодействия педагогического коллектива с семьями обучающихся</a:t>
            </a:r>
            <a:endParaRPr lang="ru-RU" altLang="ru-RU" sz="2400" b="1" dirty="0">
              <a:latin typeface="Sylfaen" panose="010A0502050306030303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482071"/>
              </p:ext>
            </p:extLst>
          </p:nvPr>
        </p:nvGraphicFramePr>
        <p:xfrm>
          <a:off x="677863" y="1554480"/>
          <a:ext cx="8596312" cy="4487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565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Деятельность педагогического коллектива ДОО по построению взаимодействия с родителями (законными представителями) обучающихся осуществляется по нескольким направлениям: </a:t>
            </a:r>
            <a:endParaRPr lang="ru-RU" altLang="ru-RU" sz="2400" b="1" dirty="0">
              <a:latin typeface="Sylfaen" panose="010A0502050306030303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670048"/>
            <a:ext cx="8596668" cy="3371314"/>
          </a:xfrm>
        </p:spPr>
        <p:txBody>
          <a:bodyPr/>
          <a:lstStyle/>
          <a:p>
            <a:pPr lvl="0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Диагностика-аналитическое направление (опрос)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Просветительское направление – просвещение родителей (законных представителей)</a:t>
            </a:r>
          </a:p>
          <a:p>
            <a:r>
              <a:rPr lang="ru-RU" sz="24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Консультационное направление ‒ консультирование родителей по вопросам их взаимодействия с ребенком.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83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5696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и задачи коррекционно-развивающей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2457"/>
            <a:ext cx="8596668" cy="4678906"/>
          </a:xfrm>
        </p:spPr>
        <p:txBody>
          <a:bodyPr/>
          <a:lstStyle/>
          <a:p>
            <a:pPr algn="just" fontAlgn="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диагностических и коррекционно-развивающих мероприятий;</a:t>
            </a:r>
            <a:endParaRPr lang="ru-RU" alt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программы коррекционно-развивающей работы с детьми с разными образовательными потребностями.</a:t>
            </a:r>
            <a:endParaRPr lang="ru-RU" alt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инструментарий для реализации диагностических, коррекционно-развивающих и просветительских задач программы КРР.</a:t>
            </a:r>
            <a:endParaRPr lang="ru-RU" alt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t">
              <a:lnSpc>
                <a:spcPct val="115000"/>
              </a:lnSpc>
            </a:pPr>
            <a:r>
              <a:rPr lang="ru-RU" alt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коррекционной работы представлено по нескольким направлениям:</a:t>
            </a:r>
            <a:endParaRPr lang="ru-RU" altLang="ru-RU" b="1" i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диагностическое, </a:t>
            </a:r>
            <a:endParaRPr lang="ru-RU" alt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коррекционно-развивающее, </a:t>
            </a:r>
            <a:endParaRPr lang="ru-RU" alt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консультативное,</a:t>
            </a:r>
            <a:endParaRPr lang="ru-RU" alt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информационно-просветительское.</a:t>
            </a:r>
            <a:endParaRPr lang="ru-RU" alt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29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Федеральная рабочая программа воспитания в ФОП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своей структуре она состоит из 4 частей: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35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39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ПООП и ФОП: сходство и различи</a:t>
            </a:r>
            <a:r>
              <a:rPr lang="ru-RU" dirty="0"/>
              <a:t>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825363"/>
              </p:ext>
            </p:extLst>
          </p:nvPr>
        </p:nvGraphicFramePr>
        <p:xfrm>
          <a:off x="677861" y="1362456"/>
          <a:ext cx="10395522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7761"/>
                <a:gridCol w="5197761"/>
              </a:tblGrid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ПООП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Организационный раздел</a:t>
                      </a:r>
                    </a:p>
                    <a:p>
                      <a:r>
                        <a:rPr lang="ru-RU" sz="1400" dirty="0" smtClean="0"/>
                        <a:t>✓ Психолого-педагогические условия, обеспечивающие развитие ребенка</a:t>
                      </a:r>
                    </a:p>
                    <a:p>
                      <a:r>
                        <a:rPr lang="ru-RU" sz="1400" dirty="0" smtClean="0"/>
                        <a:t>✓ Организация развивающей </a:t>
                      </a:r>
                      <a:r>
                        <a:rPr lang="ru-RU" sz="1400" dirty="0" err="1" smtClean="0"/>
                        <a:t>предметнопространственной</a:t>
                      </a:r>
                      <a:r>
                        <a:rPr lang="ru-RU" sz="1400" dirty="0" smtClean="0"/>
                        <a:t> среды</a:t>
                      </a:r>
                    </a:p>
                    <a:p>
                      <a:r>
                        <a:rPr lang="ru-RU" sz="1400" dirty="0" smtClean="0"/>
                        <a:t>✓ Кадровые условия реализации Программы</a:t>
                      </a:r>
                    </a:p>
                    <a:p>
                      <a:r>
                        <a:rPr lang="ru-RU" sz="1400" dirty="0" smtClean="0"/>
                        <a:t>✓ Материально-техническое  обеспечение Программы</a:t>
                      </a:r>
                    </a:p>
                    <a:p>
                      <a:r>
                        <a:rPr lang="ru-RU" sz="1400" dirty="0" smtClean="0"/>
                        <a:t>✓ Финансовые условия реализации  Программы</a:t>
                      </a:r>
                    </a:p>
                    <a:p>
                      <a:r>
                        <a:rPr lang="ru-RU" sz="1400" dirty="0" smtClean="0"/>
                        <a:t>✓ Планирование образовательной </a:t>
                      </a:r>
                    </a:p>
                    <a:p>
                      <a:r>
                        <a:rPr lang="ru-RU" sz="1400" dirty="0" smtClean="0"/>
                        <a:t>деятельности</a:t>
                      </a:r>
                    </a:p>
                    <a:p>
                      <a:r>
                        <a:rPr lang="ru-RU" sz="1400" dirty="0" smtClean="0"/>
                        <a:t>✓ Режим дня и распорядок</a:t>
                      </a:r>
                    </a:p>
                    <a:p>
                      <a:r>
                        <a:rPr lang="ru-RU" sz="1400" dirty="0" smtClean="0"/>
                        <a:t>✓ Перспективы работы по совершенствованию и развитию </a:t>
                      </a:r>
                    </a:p>
                    <a:p>
                      <a:r>
                        <a:rPr lang="ru-RU" sz="1400" dirty="0" smtClean="0"/>
                        <a:t>содержания Программы</a:t>
                      </a:r>
                    </a:p>
                    <a:p>
                      <a:r>
                        <a:rPr lang="ru-RU" sz="1400" dirty="0" smtClean="0"/>
                        <a:t>✓ Перечень нормативных и нормативно-методических документов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Организационный раздел</a:t>
                      </a:r>
                    </a:p>
                    <a:p>
                      <a:r>
                        <a:rPr lang="ru-RU" sz="1400" dirty="0" smtClean="0"/>
                        <a:t>✓ Психолого-педагогические условия реализации </a:t>
                      </a:r>
                    </a:p>
                    <a:p>
                      <a:r>
                        <a:rPr lang="ru-RU" sz="1400" dirty="0" smtClean="0"/>
                        <a:t>Федеральной программы</a:t>
                      </a:r>
                    </a:p>
                    <a:p>
                      <a:r>
                        <a:rPr lang="ru-RU" sz="1400" dirty="0" smtClean="0"/>
                        <a:t>✓ Особенности организации развивающей предметно-пространственной среды</a:t>
                      </a:r>
                    </a:p>
                    <a:p>
                      <a:r>
                        <a:rPr lang="ru-RU" sz="1400" dirty="0" smtClean="0"/>
                        <a:t>✓ Материально-техническое обеспечение, обеспеченность методическими материалами и средствами обучения и воспитания (включая примерный перечень художественной литературы, музыкальных произведений, анимационных </a:t>
                      </a:r>
                    </a:p>
                    <a:p>
                      <a:r>
                        <a:rPr lang="ru-RU" sz="1400" dirty="0" smtClean="0"/>
                        <a:t>произведений)</a:t>
                      </a:r>
                    </a:p>
                    <a:p>
                      <a:r>
                        <a:rPr lang="ru-RU" sz="1400" dirty="0" smtClean="0"/>
                        <a:t>✓ Кадровые условия реализации Федеральной </a:t>
                      </a:r>
                    </a:p>
                    <a:p>
                      <a:r>
                        <a:rPr lang="ru-RU" sz="1400" dirty="0" smtClean="0"/>
                        <a:t>программы</a:t>
                      </a:r>
                    </a:p>
                    <a:p>
                      <a:r>
                        <a:rPr lang="ru-RU" sz="1400" dirty="0" smtClean="0"/>
                        <a:t>✓ Примерный режим и распорядок дня в дошкольных </a:t>
                      </a:r>
                    </a:p>
                    <a:p>
                      <a:r>
                        <a:rPr lang="ru-RU" sz="1400" dirty="0" smtClean="0"/>
                        <a:t>группах</a:t>
                      </a:r>
                    </a:p>
                    <a:p>
                      <a:r>
                        <a:rPr lang="ru-RU" sz="1400" dirty="0" smtClean="0"/>
                        <a:t>✓ Федеральный календарный план воспитательной </a:t>
                      </a:r>
                    </a:p>
                    <a:p>
                      <a:r>
                        <a:rPr lang="ru-RU" sz="1400" dirty="0" smtClean="0"/>
                        <a:t>работы (включая примерный перечень основных </a:t>
                      </a:r>
                    </a:p>
                    <a:p>
                      <a:r>
                        <a:rPr lang="ru-RU" sz="1400" dirty="0" smtClean="0"/>
                        <a:t>государственных и народных праздников, памятных дат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93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16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61288"/>
            <a:ext cx="8596668" cy="4880075"/>
          </a:xfrm>
        </p:spPr>
        <p:txBody>
          <a:bodyPr>
            <a:normAutofit fontScale="92500" lnSpcReduction="10000"/>
          </a:bodyPr>
          <a:lstStyle/>
          <a:p>
            <a:pPr lvl="1" fontAlgn="t"/>
            <a:r>
              <a:rPr lang="ru-RU" dirty="0" smtClean="0"/>
              <a:t>Федеральный </a:t>
            </a:r>
            <a:r>
              <a:rPr lang="ru-RU" dirty="0"/>
              <a:t>государственный образовательный стандарт дошкольного образования, утверждённый приказом Министерства образования и науки Российской Федерации от 17 октября 2013 г. № 1155 (зарегистрирован Министерством юстиции Российской Федерации 14 ноября 2013 г., регистрационный № 30384), с изменением, внесенным приказом Министерства просвещения Российской Федерации от 21 января 2019 г. № 31 (зарегистрирован Министерством юстиции Российской Федерации 13 февраля 2019 г., регистрационный № 53776).</a:t>
            </a:r>
            <a:endParaRPr lang="ru-RU" sz="1200" dirty="0"/>
          </a:p>
          <a:p>
            <a:pPr lvl="1" fontAlgn="t"/>
            <a:r>
              <a:rPr lang="ru-RU" dirty="0"/>
              <a:t>Федеральный закон от 29.12.2012 N 273-ФЗ (ред. от 29.12.2022) "Об образовании в Российской Федерации" (с изм. и доп., вступ. в силу с 11.01.2023)</a:t>
            </a:r>
            <a:endParaRPr lang="ru-RU" sz="1200" dirty="0"/>
          </a:p>
          <a:p>
            <a:pPr lvl="1" fontAlgn="t"/>
            <a:r>
              <a:rPr lang="ru-RU" dirty="0"/>
              <a:t> Федеральный закон от 24.09.2022 N 371-ФЗ «О внесении изменений в Федеральный закон "Об образовании в Российской Федерации" и статью 1 Федерального закона "Об обязательных требованиях в Российской Федерации"»</a:t>
            </a:r>
            <a:endParaRPr lang="ru-RU" sz="1200" dirty="0"/>
          </a:p>
          <a:p>
            <a:pPr lvl="1" fontAlgn="t"/>
            <a:r>
              <a:rPr lang="ru-RU" dirty="0"/>
              <a:t> Федеральный закон от 31.07.2020 № 304-ФЗ "О внесении изменений в Федеральный закон "Об образовании в Российской Федерации" по вопросам воспитания обучающихся" </a:t>
            </a:r>
            <a:endParaRPr lang="ru-RU" sz="1200" dirty="0"/>
          </a:p>
          <a:p>
            <a:pPr lvl="1" fontAlgn="t"/>
            <a:r>
              <a:rPr lang="ru-RU" dirty="0"/>
              <a:t>Приказ </a:t>
            </a:r>
            <a:r>
              <a:rPr lang="ru-RU" dirty="0" err="1"/>
              <a:t>Минпросвещения</a:t>
            </a:r>
            <a:r>
              <a:rPr lang="ru-RU" dirty="0"/>
              <a:t> России от 25.11.2022 N 1028 "Об утверждении федеральной образовательной программы дошкольного образования" (Зарегистрировано в Минюсте России 28.12.2022 N 71847)</a:t>
            </a:r>
            <a:endParaRPr lang="ru-RU" sz="1200" dirty="0"/>
          </a:p>
          <a:p>
            <a:pPr fontAlgn="t"/>
            <a:r>
              <a:rPr lang="ru-RU" dirty="0"/>
              <a:t> 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5140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2588" y="1956815"/>
            <a:ext cx="6933628" cy="1381697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 содержание Федеральной образовательной программы дошкольного образования: содержательный раздел Программы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3664" y="4811903"/>
            <a:ext cx="6702552" cy="912812"/>
          </a:xfrm>
        </p:spPr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Бардакова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Анатольевна,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старший воспитатель МБДОУ «Детский сад п. Томаровка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9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640402" cy="72542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Федеральная образовательная программа дошкольного образования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678635"/>
              </p:ext>
            </p:extLst>
          </p:nvPr>
        </p:nvGraphicFramePr>
        <p:xfrm>
          <a:off x="548640" y="1362456"/>
          <a:ext cx="8633460" cy="5193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525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24.09.2022 № 371-ФЗ «О внесении изменений в Федеральный закон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в Российской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Федерации», статью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Федерального закона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обязательных требованиях в Российской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П. 6 статьи 12: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 образовательным стандартом дошкольного образования и соответствующей федеральной образовательной программой дошкольного образования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ФГОС ДО и Федеральная программа является основой для самостоятельной разработки и утверждения ДОО образовательных программ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образования, обязательная часть которых  должна соответствовать Федеральной программе и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оформляется в виде ссылок на нее.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планируемые результаты разработанных образовательными организациями образовательных программ должны быть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ниже соответствующих содержания и планируемых результатов федеральной программы дошкольного образования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4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Федеральная образовательная программа дошкольного образования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Федеральная программа определяет объем обязательной части Программ, который в соответствии со ФГОС ДО составляет </a:t>
            </a:r>
            <a:r>
              <a:rPr lang="ru-RU" b="1" dirty="0">
                <a:solidFill>
                  <a:srgbClr val="FF0000"/>
                </a:solidFill>
              </a:rPr>
              <a:t>не менее 60% </a:t>
            </a:r>
            <a:r>
              <a:rPr lang="ru-RU" dirty="0"/>
              <a:t>от общего объема программы. </a:t>
            </a:r>
            <a:endParaRPr lang="ru-RU" dirty="0" smtClean="0"/>
          </a:p>
          <a:p>
            <a:r>
              <a:rPr lang="ru-RU" dirty="0" smtClean="0"/>
              <a:t>Часть</a:t>
            </a:r>
            <a:r>
              <a:rPr lang="ru-RU" dirty="0"/>
              <a:t>, формируемая участниками образовательных отношений, </a:t>
            </a:r>
            <a:r>
              <a:rPr lang="ru-RU" b="1" dirty="0">
                <a:solidFill>
                  <a:srgbClr val="FF0000"/>
                </a:solidFill>
              </a:rPr>
              <a:t>составляет не более 40% </a:t>
            </a:r>
            <a:r>
              <a:rPr lang="ru-RU" dirty="0"/>
              <a:t>и может быть ориентирована на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</a:t>
            </a:r>
            <a:r>
              <a:rPr lang="ru-RU" dirty="0"/>
              <a:t>- специфику национальных, социокультурных и иных условий, в том числе региональных, в которых осуществляется образовательная деятельность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- сложившиеся традиции ДОО;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- выбор парциальных образовательных программ и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 и ДОО в целом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03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227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ПООП и ФОП: сходство и различие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269246"/>
              </p:ext>
            </p:extLst>
          </p:nvPr>
        </p:nvGraphicFramePr>
        <p:xfrm>
          <a:off x="677863" y="1490661"/>
          <a:ext cx="8596312" cy="3462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9324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ПООП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ФОП</a:t>
                      </a:r>
                      <a:endParaRPr lang="ru-RU" dirty="0"/>
                    </a:p>
                  </a:txBody>
                  <a:tcPr/>
                </a:tc>
              </a:tr>
              <a:tr h="1440085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Носит рекомендательный характер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Является нормативным </a:t>
                      </a:r>
                    </a:p>
                    <a:p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правовым документом, </a:t>
                      </a:r>
                    </a:p>
                    <a:p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равным по статусу ФГОС</a:t>
                      </a:r>
                    </a:p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15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568"/>
          </a:xfrm>
        </p:spPr>
        <p:txBody>
          <a:bodyPr/>
          <a:lstStyle/>
          <a:p>
            <a:pPr algn="ctr"/>
            <a:r>
              <a:rPr lang="ru-RU" dirty="0"/>
              <a:t>ПООП и ФОП: сходство и различие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888039"/>
              </p:ext>
            </p:extLst>
          </p:nvPr>
        </p:nvGraphicFramePr>
        <p:xfrm>
          <a:off x="677863" y="1481138"/>
          <a:ext cx="8596312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ПООП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Целевой раздел</a:t>
                      </a:r>
                    </a:p>
                    <a:p>
                      <a:r>
                        <a:rPr lang="ru-RU" dirty="0" smtClean="0"/>
                        <a:t>✓ Пояснительная записка</a:t>
                      </a:r>
                    </a:p>
                    <a:p>
                      <a:r>
                        <a:rPr lang="ru-RU" dirty="0" smtClean="0"/>
                        <a:t>• Цели и задачи Программы</a:t>
                      </a:r>
                    </a:p>
                    <a:p>
                      <a:r>
                        <a:rPr lang="ru-RU" dirty="0" smtClean="0"/>
                        <a:t>• Принципы и подходы к </a:t>
                      </a:r>
                    </a:p>
                    <a:p>
                      <a:r>
                        <a:rPr lang="ru-RU" dirty="0" smtClean="0"/>
                        <a:t>формированию Программы</a:t>
                      </a:r>
                    </a:p>
                    <a:p>
                      <a:r>
                        <a:rPr lang="ru-RU" dirty="0" smtClean="0"/>
                        <a:t>✓ Планируемые результаты (в </a:t>
                      </a:r>
                    </a:p>
                    <a:p>
                      <a:r>
                        <a:rPr lang="ru-RU" dirty="0" smtClean="0"/>
                        <a:t>виде целевых ориентиров в </a:t>
                      </a:r>
                    </a:p>
                    <a:p>
                      <a:r>
                        <a:rPr lang="ru-RU" dirty="0" smtClean="0"/>
                        <a:t>младенческом, раннем </a:t>
                      </a:r>
                    </a:p>
                    <a:p>
                      <a:r>
                        <a:rPr lang="ru-RU" dirty="0" smtClean="0"/>
                        <a:t>возрасте, на этапе завершения </a:t>
                      </a:r>
                    </a:p>
                    <a:p>
                      <a:r>
                        <a:rPr lang="ru-RU" dirty="0" smtClean="0"/>
                        <a:t>дошкольного образования)</a:t>
                      </a:r>
                    </a:p>
                    <a:p>
                      <a:r>
                        <a:rPr lang="ru-RU" dirty="0" smtClean="0"/>
                        <a:t>✓ Развивающее оценивание </a:t>
                      </a:r>
                    </a:p>
                    <a:p>
                      <a:r>
                        <a:rPr lang="ru-RU" dirty="0" smtClean="0"/>
                        <a:t>качества образовательной </a:t>
                      </a:r>
                    </a:p>
                    <a:p>
                      <a:r>
                        <a:rPr lang="ru-RU" dirty="0" smtClean="0"/>
                        <a:t>деятельности по Программ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Целевой раздел</a:t>
                      </a:r>
                    </a:p>
                    <a:p>
                      <a:r>
                        <a:rPr lang="ru-RU" dirty="0" smtClean="0"/>
                        <a:t>✓ Пояснительная записка</a:t>
                      </a:r>
                    </a:p>
                    <a:p>
                      <a:r>
                        <a:rPr lang="ru-RU" dirty="0" smtClean="0"/>
                        <a:t>• Цели и задачи Программы</a:t>
                      </a:r>
                    </a:p>
                    <a:p>
                      <a:r>
                        <a:rPr lang="ru-RU" dirty="0" smtClean="0"/>
                        <a:t>• Принципы и подходы к </a:t>
                      </a:r>
                    </a:p>
                    <a:p>
                      <a:r>
                        <a:rPr lang="ru-RU" dirty="0" smtClean="0"/>
                        <a:t>формированию Программы</a:t>
                      </a:r>
                    </a:p>
                    <a:p>
                      <a:r>
                        <a:rPr lang="ru-RU" dirty="0" smtClean="0"/>
                        <a:t>✓ Планируемые результаты</a:t>
                      </a:r>
                    </a:p>
                    <a:p>
                      <a:r>
                        <a:rPr lang="ru-RU" dirty="0" smtClean="0"/>
                        <a:t>✓ Педагогическая диагностика </a:t>
                      </a:r>
                    </a:p>
                    <a:p>
                      <a:r>
                        <a:rPr lang="ru-RU" dirty="0" smtClean="0"/>
                        <a:t>достижения планируемых </a:t>
                      </a:r>
                    </a:p>
                    <a:p>
                      <a:r>
                        <a:rPr lang="ru-RU" dirty="0" smtClean="0"/>
                        <a:t>результатов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1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Педагогическая диагностика достижения </a:t>
            </a:r>
            <a:br>
              <a:rPr lang="ru-RU" b="1" dirty="0"/>
            </a:br>
            <a:r>
              <a:rPr lang="ru-RU" b="1" dirty="0"/>
              <a:t>планируемых результатов </a:t>
            </a:r>
            <a:r>
              <a:rPr lang="ru-RU" b="1" dirty="0" smtClean="0"/>
              <a:t>ФОП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Педагогическая диагностика достижений планируемых результатов </a:t>
            </a:r>
            <a:r>
              <a:rPr lang="ru-RU" dirty="0" smtClean="0"/>
              <a:t>направлена </a:t>
            </a:r>
            <a:r>
              <a:rPr lang="ru-RU" dirty="0"/>
              <a:t>на изучение </a:t>
            </a:r>
            <a:r>
              <a:rPr lang="ru-RU" dirty="0" err="1"/>
              <a:t>деятельностных</a:t>
            </a:r>
            <a:r>
              <a:rPr lang="ru-RU" dirty="0"/>
              <a:t> умений ребёнка, его </a:t>
            </a:r>
            <a:r>
              <a:rPr lang="ru-RU" dirty="0" smtClean="0"/>
              <a:t>интересов</a:t>
            </a:r>
            <a:r>
              <a:rPr lang="ru-RU" dirty="0"/>
              <a:t>, предпочтений, склонностей, личностных особенностей, </a:t>
            </a:r>
            <a:r>
              <a:rPr lang="ru-RU" dirty="0" smtClean="0"/>
              <a:t>способов </a:t>
            </a:r>
            <a:r>
              <a:rPr lang="ru-RU" dirty="0"/>
              <a:t>взаимодействия со взрослыми и сверстниками. Она позволяет </a:t>
            </a:r>
            <a:r>
              <a:rPr lang="ru-RU" dirty="0" smtClean="0"/>
              <a:t>выявлять </a:t>
            </a:r>
            <a:r>
              <a:rPr lang="ru-RU" dirty="0"/>
              <a:t>особенности и динамику развития ребёнка, составлять на </a:t>
            </a:r>
            <a:r>
              <a:rPr lang="ru-RU" dirty="0" smtClean="0"/>
              <a:t>основе </a:t>
            </a:r>
            <a:r>
              <a:rPr lang="ru-RU" dirty="0"/>
              <a:t>полученных данных индивидуальные образовательные </a:t>
            </a:r>
            <a:r>
              <a:rPr lang="ru-RU" dirty="0" smtClean="0"/>
              <a:t>маршруты </a:t>
            </a:r>
            <a:r>
              <a:rPr lang="ru-RU" dirty="0"/>
              <a:t>освоения образовательной программы, своевременно </a:t>
            </a:r>
            <a:r>
              <a:rPr lang="ru-RU" dirty="0" smtClean="0"/>
              <a:t>вносить </a:t>
            </a:r>
            <a:r>
              <a:rPr lang="ru-RU" dirty="0"/>
              <a:t>изменения в планирование, содержание и </a:t>
            </a:r>
            <a:r>
              <a:rPr lang="ru-RU" dirty="0" smtClean="0"/>
              <a:t>организацию образовательной деятельности</a:t>
            </a:r>
          </a:p>
          <a:p>
            <a:r>
              <a:rPr lang="ru-RU" dirty="0" smtClean="0"/>
              <a:t>Педагогическая диагностика направлена на оценку индивидуального развития детей дошкольного возраста, на основе которой определяется эффективность педагогических действий и осуществляется их дальнейшее планирование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948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8576"/>
          </a:xfrm>
        </p:spPr>
        <p:txBody>
          <a:bodyPr/>
          <a:lstStyle/>
          <a:p>
            <a:r>
              <a:rPr lang="ru-RU" b="1" dirty="0"/>
              <a:t>ПООП и ФОП: сходство и различие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062338"/>
              </p:ext>
            </p:extLst>
          </p:nvPr>
        </p:nvGraphicFramePr>
        <p:xfrm>
          <a:off x="677863" y="1325880"/>
          <a:ext cx="8596312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ПООП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Задачи: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✓ формирование общей культуры личности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детей, развитие их социальных, нравственных,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эстетических, интеллектуальных, физических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качеств, инициативности, самостоятельности и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ответственности ребенка, формирование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предпосылок учебной деятельности</a:t>
                      </a: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Задачи: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✓приобщение детей (в соответствии с возрастными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особенностями) к базовым ценностям российского народа - жизнь, достоинство, права и свободы человека, патриотизм,  гражданственность, высокие нравственные идеалы, крепкая  семья, созидательный труд, приоритет духовного над  материальным, гуманизм, милосердие, справедливость, коллективизм, взаимопомощь и взаимоуважение,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историческая память и преемственность поколений,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единство народов России; создание условий для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формирования ценностного отношения к окружающему  миру, становления опыта действий и поступков на основе  осмысления ценностей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✓обеспечение развития физических, личностных,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нравственных качеств и основ патриотизма,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интеллектуальных и художественно-творческих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способностей ребёнка, его инициативности,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самостоятельности и ответственности.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009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623</TotalTime>
  <Words>2904</Words>
  <Application>Microsoft Office PowerPoint</Application>
  <PresentationFormat>Широкоэкранный</PresentationFormat>
  <Paragraphs>239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7" baseType="lpstr">
      <vt:lpstr>Arial</vt:lpstr>
      <vt:lpstr>Calibri</vt:lpstr>
      <vt:lpstr>Sylfaen</vt:lpstr>
      <vt:lpstr>Symbol</vt:lpstr>
      <vt:lpstr>Times New Roman</vt:lpstr>
      <vt:lpstr>Trebuchet MS</vt:lpstr>
      <vt:lpstr>Wingdings</vt:lpstr>
      <vt:lpstr>Wingdings 3</vt:lpstr>
      <vt:lpstr>Грань</vt:lpstr>
      <vt:lpstr> Структура и содержание Федеральной образовательной программы дошкольного образования</vt:lpstr>
      <vt:lpstr>Приказ №1028 от 25.11.2022 года</vt:lpstr>
      <vt:lpstr>Федеральная образовательная программа дошкольного образования</vt:lpstr>
      <vt:lpstr>Федеральный закон от 24.09.2022 № 371-ФЗ «О внесении изменений в Федеральный закон «Об образовании в Российской Федерации», статью 1 Федерального закона «Об обязательных требованиях в Российской Федерации»</vt:lpstr>
      <vt:lpstr>Федеральная образовательная программа дошкольного образования</vt:lpstr>
      <vt:lpstr>ПООП и ФОП: сходство и различие</vt:lpstr>
      <vt:lpstr>ПООП и ФОП: сходство и различие</vt:lpstr>
      <vt:lpstr>Педагогическая диагностика достижения  планируемых результатов ФОП</vt:lpstr>
      <vt:lpstr>ПООП и ФОП: сходство и различие</vt:lpstr>
      <vt:lpstr>Презентация PowerPoint</vt:lpstr>
      <vt:lpstr>Содержательный раздел ФОП ДО включает:</vt:lpstr>
      <vt:lpstr>Особенности разработки содержательного развдела</vt:lpstr>
      <vt:lpstr>Содержание деятельности</vt:lpstr>
      <vt:lpstr> 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художественно-эстетическое, физическое развитие)</vt:lpstr>
      <vt:lpstr>Познавательное развитие</vt:lpstr>
      <vt:lpstr>Речевое развитие</vt:lpstr>
      <vt:lpstr>Художественно-эстетическое развитие</vt:lpstr>
      <vt:lpstr>Физическое развитие</vt:lpstr>
      <vt:lpstr>Вариативные формы, способы, методы и средства реализации Федеральной программы</vt:lpstr>
      <vt:lpstr>Особенности образовательной деятельности разных видов и культурных практик</vt:lpstr>
      <vt:lpstr>Способы и направления поддержки детской инициативы</vt:lpstr>
      <vt:lpstr>Особенности взаимодействия педагогического коллектива с семьями обучающихся</vt:lpstr>
      <vt:lpstr>Деятельность педагогического коллектива ДОО по построению взаимодействия с родителями (законными представителями) обучающихся осуществляется по нескольким направлениям: </vt:lpstr>
      <vt:lpstr>Направления и задачи коррекционно-развивающей работы</vt:lpstr>
      <vt:lpstr>Федеральная рабочая программа воспитания в ФОП ДО</vt:lpstr>
      <vt:lpstr>ПООП и ФОП: сходство и различие</vt:lpstr>
      <vt:lpstr>Нормативная база</vt:lpstr>
      <vt:lpstr> Структура и содержание Федеральной образовательной программы дошкольного образования: содержательный раздел Программы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Структура и содержание Федеральной образовательной программы дошкольного образования: содержательный раздел Программы </dc:title>
  <dc:creator>Пользователь Windows</dc:creator>
  <cp:lastModifiedBy>Пользователь Windows</cp:lastModifiedBy>
  <cp:revision>37</cp:revision>
  <dcterms:created xsi:type="dcterms:W3CDTF">2023-02-16T10:54:07Z</dcterms:created>
  <dcterms:modified xsi:type="dcterms:W3CDTF">2023-03-02T13:27:58Z</dcterms:modified>
</cp:coreProperties>
</file>