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47" r:id="rId1"/>
  </p:sldMasterIdLst>
  <p:notesMasterIdLst>
    <p:notesMasterId r:id="rId30"/>
  </p:notesMasterIdLst>
  <p:sldIdLst>
    <p:sldId id="286" r:id="rId2"/>
    <p:sldId id="288" r:id="rId3"/>
    <p:sldId id="257" r:id="rId4"/>
    <p:sldId id="292" r:id="rId5"/>
    <p:sldId id="293" r:id="rId6"/>
    <p:sldId id="294" r:id="rId7"/>
    <p:sldId id="303" r:id="rId8"/>
    <p:sldId id="289" r:id="rId9"/>
    <p:sldId id="287" r:id="rId10"/>
    <p:sldId id="297" r:id="rId11"/>
    <p:sldId id="298" r:id="rId12"/>
    <p:sldId id="299" r:id="rId13"/>
    <p:sldId id="300" r:id="rId14"/>
    <p:sldId id="295" r:id="rId15"/>
    <p:sldId id="301" r:id="rId16"/>
    <p:sldId id="302" r:id="rId17"/>
    <p:sldId id="290" r:id="rId18"/>
    <p:sldId id="291" r:id="rId19"/>
    <p:sldId id="304" r:id="rId20"/>
    <p:sldId id="305" r:id="rId21"/>
    <p:sldId id="306" r:id="rId22"/>
    <p:sldId id="307" r:id="rId23"/>
    <p:sldId id="308" r:id="rId24"/>
    <p:sldId id="309" r:id="rId25"/>
    <p:sldId id="271" r:id="rId26"/>
    <p:sldId id="311" r:id="rId27"/>
    <p:sldId id="312" r:id="rId28"/>
    <p:sldId id="310" r:id="rId29"/>
  </p:sldIdLst>
  <p:sldSz cx="9144000" cy="6858000" type="screen4x3"/>
  <p:notesSz cx="6858000" cy="9144000"/>
  <p:defaultTextStyle>
    <a:defPPr>
      <a:defRPr lang="uk-U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 snapToGrid="0">
      <p:cViewPr>
        <p:scale>
          <a:sx n="90" d="100"/>
          <a:sy n="90" d="100"/>
        </p:scale>
        <p:origin x="-1110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00378-6F87-4B4A-86A3-1E44C81DF9A8}" type="datetimeFigureOut">
              <a:rPr lang="ru-RU" smtClean="0"/>
              <a:pPr/>
              <a:t>13.04.2020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D0050-44E6-4C1E-A15A-CD392D221EE4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8879590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6A05F3-21FD-48C2-919E-2C9ED22E481D}" type="slidenum">
              <a:rPr lang="ru-RU" smtClean="0"/>
              <a:pPr/>
              <a:t>14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25936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8258A-6188-486E-94C3-4D40850D0978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0620E3-BE88-47FA-A80E-2D25705214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55546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07DE8-5079-4E60-B051-95F450187182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A2D3-B521-492C-AC8B-D2F44DDFCAA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116200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02A89B-FA35-48FC-B3CF-10D76D4B6AC9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34A9A-176C-4CB3-BAFB-56F544CE40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471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CB17-DF71-4401-B716-A62E57831895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0361C-DC11-4B9E-9D32-F215782C95B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63976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04E624-6BBB-4A95-A17C-8ED1BF9BDC9B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6D6A88-B5AC-4E90-ACD6-2AF3B64CF00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19793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EBC3F-BD93-4F54-829B-246B5374CF37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EEA4D-C568-45A0-8B03-8C9C4BE45AF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18253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23751-92F5-4B97-B525-67865A4D718F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FD7C7-2663-49B9-9DA4-E9C304F3E79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5858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CA077-C7C5-4ECC-B601-53E07667E959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ED1D8-B1DA-41BF-B95C-80D0B7C016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42839445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71C40-2E20-4EFC-9EF0-9FF3FB08F64A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5867B-064C-41A1-A291-A6BF10E26CE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898756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E1910-8F32-4FAE-BEA5-13007E55CCC1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B0701D-1177-4FFB-8A80-256608ECEC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553337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BF5E2-E2A9-4D49-963D-C52CA4EEC0C8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5132-03D1-48F5-8CF8-4073BCC8096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028502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2ECAA2F-750C-496E-BCC2-1BA6AEB5FC01}" type="datetime1">
              <a:rPr lang="ru-RU"/>
              <a:pPr>
                <a:defRPr/>
              </a:pPr>
              <a:t>13.04.2020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dirty="0"/>
              <a:t>лого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2B4DAAC2-C079-4048-BD73-BAB9F595A6A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pic>
        <p:nvPicPr>
          <p:cNvPr id="1031" name="Рисунок 6" descr="e-Obr_CMYK_BlackText.jpg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25" y="258763"/>
            <a:ext cx="1879600" cy="684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48" r:id="rId1"/>
    <p:sldLayoutId id="2147484149" r:id="rId2"/>
    <p:sldLayoutId id="2147484150" r:id="rId3"/>
    <p:sldLayoutId id="2147484151" r:id="rId4"/>
    <p:sldLayoutId id="2147484152" r:id="rId5"/>
    <p:sldLayoutId id="2147484153" r:id="rId6"/>
    <p:sldLayoutId id="2147484154" r:id="rId7"/>
    <p:sldLayoutId id="2147484155" r:id="rId8"/>
    <p:sldLayoutId id="2147484156" r:id="rId9"/>
    <p:sldLayoutId id="2147484157" r:id="rId10"/>
    <p:sldLayoutId id="2147484158" r:id="rId11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interactiv.su/2017/12/31/%D1%81%D0%BC%D0%B5%D1%88%D0%B0%D0%BD%D0%BD%D0%BE%D0%B5-%D0%BE%D0%B1%D1%83%D1%87%D0%B5%D0%BD%D0%B8%D0%B5-%D0%B8%D0%BD%D0%BD%D0%BE%D0%B2%D0%B0%D1%86%D0%B8%D1%8F-xxi-%D0%B2%D0%B5%D0%BA%D0%B0/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ob-edu-distant.bitrix24.site/?utm_medium=email&amp;utm_source=UniSender&amp;utm_campaign=%3c%3cObrazovanie+bez+granic%3e%3e:+social'nyj+proekt+MEO+i+otkrytoe+obucenie+prodolzautsa230275492&amp;utm_content=23027549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mchildren.ru/domashnie-opyty-dlya-detej-ot-2-do-11-let/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quicksave.su/educational-games/ages-3-5/for-kid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google.com/search?sxsrf=ALeKk03fRTmlP7I_Z2qSCFg008rTWRXXlQ:1585696116255&amp;q=%D0%B7%D0%B0%D1%88%D1%83%D0%BC%D0%BB%D0%B5%D0%BD%D0%BD%D1%8B%D0%B5+%D0%BA%D0%B0%D1%80%D1%82%D0%B8%D0%BD%D0%BA%D0%B8+%D0%B4%D0%BB%D1%8F+%D0%B4%D0%BE%D1%88%D0%BA%D0%BE%D0%BB%D1%8C%D0%BD%D0%B8%D0%BA%D0%BE%D0%B2&amp;tbm=isch&amp;source=univ&amp;sa=X&amp;ved=2ahUKEwiNsOyt6sXoAhXMeZoKHQKoA1IQsAR6BAgKEAE&amp;biw=1366&amp;bih=608" TargetMode="External"/><Relationship Id="rId4" Type="http://schemas.openxmlformats.org/officeDocument/2006/relationships/hyperlink" Target="https://allforchildren.ru/online/match1.php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bz.ru/metodist/authors/doshk/2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vip.1obraz.ru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s://bo.e.rukdobra.ru/801398" TargetMode="External"/><Relationship Id="rId7" Type="http://schemas.openxmlformats.org/officeDocument/2006/relationships/image" Target="../media/image2.png"/><Relationship Id="rId2" Type="http://schemas.openxmlformats.org/officeDocument/2006/relationships/hyperlink" Target="https://bo.e.rukdobra.ru/80458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bo.e.rukdobra.ru/802824" TargetMode="External"/><Relationship Id="rId5" Type="http://schemas.openxmlformats.org/officeDocument/2006/relationships/hyperlink" Target="https://bo.e.rukdobra.ru/803684" TargetMode="External"/><Relationship Id="rId4" Type="http://schemas.openxmlformats.org/officeDocument/2006/relationships/hyperlink" Target="https://bo.e.rukdobra.ru/803681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e.stvospitatel.ru/803632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1&amp;cad=rja&amp;uact=8&amp;ved=2ahUKEwjcjcTF1MXoAhVC_SoKHfKKBcMQ3ywwAHoECAwQAw&amp;url=https://www.youtube.com/watch?v=ibKAfMyl-ho&amp;usg=AOvVaw0EZm-kRqKDA8lS_9r-V6wD" TargetMode="External"/><Relationship Id="rId7" Type="http://schemas.openxmlformats.org/officeDocument/2006/relationships/image" Target="../media/image3.png"/><Relationship Id="rId2" Type="http://schemas.openxmlformats.org/officeDocument/2006/relationships/hyperlink" Target="https://www.instagram.com/p/B-RYtnXCkhb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smesharik.net/azbuka-zdorovja/1-5-lichnaja-gigiena" TargetMode="External"/><Relationship Id="rId4" Type="http://schemas.openxmlformats.org/officeDocument/2006/relationships/hyperlink" Target="https://smesharik.net/azbuka-zdorovja/1-6-gorkij-vkus-spravedlivosti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3.png"/><Relationship Id="rId5" Type="http://schemas.openxmlformats.org/officeDocument/2006/relationships/image" Target="../media/image7.jpeg"/><Relationship Id="rId10" Type="http://schemas.openxmlformats.org/officeDocument/2006/relationships/hyperlink" Target="https://cloud.mail.ru/public/ikhB/4QadXtBZv" TargetMode="External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539750" y="3900081"/>
            <a:ext cx="785018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1" name="Rectangle 2"/>
          <p:cNvSpPr txBox="1">
            <a:spLocks noChangeArrowheads="1"/>
          </p:cNvSpPr>
          <p:nvPr/>
        </p:nvSpPr>
        <p:spPr bwMode="auto">
          <a:xfrm>
            <a:off x="539750" y="1466112"/>
            <a:ext cx="8085138" cy="2101850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ru-RU" altLang="ru-RU" sz="2800" b="1" dirty="0" smtClean="0">
                <a:solidFill>
                  <a:srgbClr val="0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«Работа дошкольной образовательной организации в период карантинных мероприятий»</a:t>
            </a:r>
            <a:endParaRPr lang="ru-RU" altLang="ru-RU" sz="2800" b="1" dirty="0">
              <a:solidFill>
                <a:srgbClr val="000000"/>
              </a:solidFill>
              <a:latin typeface="Cambria" pitchFamily="18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2055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одзаголовок 8">
            <a:extLst>
              <a:ext uri="{FF2B5EF4-FFF2-40B4-BE49-F238E27FC236}">
                <a16:creationId xmlns="" xmlns:a16="http://schemas.microsoft.com/office/drawing/2014/main" id="{630AAB61-5651-40C9-9B1F-E4491B602ACB}"/>
              </a:ext>
            </a:extLst>
          </p:cNvPr>
          <p:cNvSpPr txBox="1">
            <a:spLocks/>
          </p:cNvSpPr>
          <p:nvPr/>
        </p:nvSpPr>
        <p:spPr>
          <a:xfrm>
            <a:off x="510363" y="4157092"/>
            <a:ext cx="8060883" cy="170457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/>
          <a:p>
            <a:pPr marR="0" lvl="0" algn="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i="0" u="none" strike="noStrike" kern="1200" normalizeH="0" baseline="0" noProof="0" dirty="0">
              <a:uLnTx/>
              <a:uFillTx/>
              <a:latin typeface="+mn-lt"/>
              <a:ea typeface="+mn-ea"/>
              <a:cs typeface="+mn-cs"/>
            </a:endParaRPr>
          </a:p>
          <a:p>
            <a:pPr marR="0" lvl="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000" b="1" dirty="0">
                <a:latin typeface="Cambria" pitchFamily="18" charset="0"/>
                <a:cs typeface="Arial" pitchFamily="34" charset="0"/>
              </a:rPr>
              <a:t>Скоролупова Оксана Алексеевна,</a:t>
            </a:r>
          </a:p>
          <a:p>
            <a:pPr marR="0" lvl="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altLang="ru-RU" sz="2000" dirty="0">
                <a:latin typeface="Cambria" pitchFamily="18" charset="0"/>
                <a:cs typeface="Arial" pitchFamily="34" charset="0"/>
              </a:rPr>
              <a:t>вице-президент Института мобильных </a:t>
            </a:r>
            <a:r>
              <a:rPr lang="ru-RU" altLang="ru-RU" sz="2000" dirty="0" smtClean="0">
                <a:latin typeface="Cambria" pitchFamily="18" charset="0"/>
                <a:cs typeface="Arial" pitchFamily="34" charset="0"/>
              </a:rPr>
              <a:t>образовательных </a:t>
            </a:r>
            <a:r>
              <a:rPr lang="ru-RU" altLang="ru-RU" sz="2000" dirty="0">
                <a:latin typeface="Cambria" pitchFamily="18" charset="0"/>
                <a:cs typeface="Arial" pitchFamily="34" charset="0"/>
              </a:rPr>
              <a:t>систем (ИМОС), </a:t>
            </a:r>
            <a:r>
              <a:rPr lang="ru-RU" altLang="ru-RU" sz="2000" dirty="0" smtClean="0">
                <a:latin typeface="Cambria" pitchFamily="18" charset="0"/>
                <a:cs typeface="Arial" pitchFamily="34" charset="0"/>
              </a:rPr>
              <a:t>федеральный </a:t>
            </a:r>
            <a:r>
              <a:rPr lang="ru-RU" altLang="ru-RU" sz="2000" dirty="0">
                <a:latin typeface="Cambria" pitchFamily="18" charset="0"/>
                <a:cs typeface="Arial" pitchFamily="34" charset="0"/>
              </a:rPr>
              <a:t>эксперт, почетный работник </a:t>
            </a:r>
            <a:r>
              <a:rPr lang="ru-RU" altLang="ru-RU" sz="2000" dirty="0" smtClean="0">
                <a:latin typeface="Cambria" pitchFamily="18" charset="0"/>
                <a:cs typeface="Arial" pitchFamily="34" charset="0"/>
              </a:rPr>
              <a:t>общего </a:t>
            </a:r>
            <a:r>
              <a:rPr lang="ru-RU" altLang="ru-RU" sz="2000" dirty="0">
                <a:latin typeface="Cambria" pitchFamily="18" charset="0"/>
                <a:cs typeface="Arial" pitchFamily="34" charset="0"/>
              </a:rPr>
              <a:t>образования Российской Федерации </a:t>
            </a:r>
          </a:p>
          <a:p>
            <a:pPr marR="0" lvl="0" algn="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i="0" u="none" strike="noStrike" kern="1200" normalizeH="0" baseline="0" noProof="0" dirty="0"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R="0" lvl="0" algn="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endParaRPr kumimoji="0" lang="ru-RU" i="0" u="none" strike="noStrike" kern="1200" normalizeH="0" baseline="0" noProof="0" dirty="0"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41974" y="1039438"/>
            <a:ext cx="7220134" cy="72008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Смешанное обучение</a:t>
            </a:r>
            <a:endParaRPr lang="ru-RU" sz="3600" b="1" dirty="0">
              <a:solidFill>
                <a:schemeClr val="tx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9728" y="1994333"/>
            <a:ext cx="85513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Смешанное обучение </a:t>
            </a:r>
            <a:r>
              <a:rPr lang="ru-RU" sz="2800" b="1" dirty="0" smtClean="0">
                <a:latin typeface="Calibri" pitchFamily="34" charset="0"/>
              </a:rPr>
              <a:t>– </a:t>
            </a:r>
            <a:r>
              <a:rPr lang="ru-RU" sz="2800" b="1" dirty="0">
                <a:latin typeface="Calibri" pitchFamily="34" charset="0"/>
              </a:rPr>
              <a:t>это </a:t>
            </a:r>
            <a:r>
              <a:rPr lang="ru-RU" sz="2800" b="1" dirty="0" smtClean="0">
                <a:latin typeface="Calibri" pitchFamily="34" charset="0"/>
              </a:rPr>
              <a:t>образовательная технология, в которой сочетаются и взаимопроникают очное и электронное обучение с возможностью самостоятельного выбора учеником времени, места, темпа и траектории обучения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60" y="4388082"/>
            <a:ext cx="854964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Calibri" pitchFamily="34" charset="0"/>
              </a:rPr>
              <a:t>Т.В. Долгова. Смешанное обучение – инновация XXI века / Интерактивное образование, 2017, № 12 </a:t>
            </a:r>
            <a:r>
              <a:rPr lang="en-GB" sz="2000" b="1" dirty="0" smtClean="0">
                <a:latin typeface="Calibri" pitchFamily="34" charset="0"/>
                <a:hlinkClick r:id="rId2"/>
              </a:rPr>
              <a:t>http</a:t>
            </a:r>
            <a:r>
              <a:rPr lang="en-GB" sz="2000" b="1" dirty="0">
                <a:latin typeface="Calibri" pitchFamily="34" charset="0"/>
                <a:hlinkClick r:id="rId2"/>
              </a:rPr>
              <a:t>://interactiv.su/2017/12/31/%D1%81%D0%BC%D0%B5%D1%88%D0%B0%D0%BD%D0%BD%D0%BE%D0%B5-%D0%BE%D0%B1%D1%83%D1%87%D0%B5%D0%BD%D0%B8%D0%B5-%D0%B8%D0%BD%D0%BD%D0%BE%D0%B2%D0%B0%D1%86%D0%B8%D1%8F-xxi-%D0%B2%D0%B5%D0%BA%D0%B0/#</a:t>
            </a:r>
            <a:r>
              <a:rPr lang="en-GB" sz="2000" b="1" dirty="0" smtClean="0">
                <a:latin typeface="Calibri" pitchFamily="34" charset="0"/>
                <a:hlinkClick r:id="rId2"/>
              </a:rPr>
              <a:t>respond</a:t>
            </a:r>
            <a:r>
              <a:rPr lang="ru-RU" sz="2000" b="1" dirty="0" smtClean="0">
                <a:latin typeface="Calibri" pitchFamily="34" charset="0"/>
              </a:rPr>
              <a:t>   </a:t>
            </a:r>
            <a:endParaRPr lang="ru-RU" sz="20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310118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3134" y="1774203"/>
            <a:ext cx="8136904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solidFill>
                  <a:srgbClr val="C00000"/>
                </a:solidFill>
                <a:latin typeface="Calibri" pitchFamily="34" charset="0"/>
              </a:rPr>
              <a:t>1 этап. </a:t>
            </a:r>
            <a:r>
              <a:rPr lang="ru-RU" sz="2800" b="1" dirty="0" smtClean="0">
                <a:latin typeface="Calibri" pitchFamily="34" charset="0"/>
              </a:rPr>
              <a:t>Предварительный или подготовка к обучению </a:t>
            </a:r>
            <a:r>
              <a:rPr lang="en-US" sz="2800" b="1" dirty="0" smtClean="0">
                <a:latin typeface="Calibri" pitchFamily="34" charset="0"/>
              </a:rPr>
              <a:t>(Prepare Me)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3134" y="2642133"/>
            <a:ext cx="8136904" cy="28069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</a:rPr>
              <a:t>Вводный проспект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</a:rPr>
              <a:t>Информационные письма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</a:rPr>
              <a:t>Обзорные материалы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</a:rPr>
              <a:t>Краткий обзор курса видео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</a:rPr>
              <a:t>Организационные встречи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</a:rPr>
              <a:t>Инструктажи</a:t>
            </a:r>
          </a:p>
          <a:p>
            <a:pPr marL="457200" indent="-45720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2800" b="1" dirty="0" smtClean="0">
                <a:latin typeface="Calibri" pitchFamily="34" charset="0"/>
              </a:rPr>
              <a:t>Инструктаж по средствам навигации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8" name="Заголовок 2"/>
          <p:cNvSpPr>
            <a:spLocks noGrp="1"/>
          </p:cNvSpPr>
          <p:nvPr>
            <p:ph type="title"/>
          </p:nvPr>
        </p:nvSpPr>
        <p:spPr>
          <a:xfrm>
            <a:off x="816402" y="805522"/>
            <a:ext cx="7220134" cy="72008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Смешанное обучение</a:t>
            </a:r>
            <a:endParaRPr lang="ru-RU" sz="3600" b="1" dirty="0">
              <a:solidFill>
                <a:schemeClr val="tx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0905517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9729" y="1165118"/>
            <a:ext cx="8136904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atin typeface="Calibri" pitchFamily="34" charset="0"/>
              </a:rPr>
              <a:t>2</a:t>
            </a:r>
            <a:r>
              <a:rPr lang="ru-RU" sz="2800" b="1" dirty="0" smtClean="0">
                <a:latin typeface="Calibri" pitchFamily="34" charset="0"/>
              </a:rPr>
              <a:t> этап. Работа на занятии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2249" y="1750061"/>
            <a:ext cx="368981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Calibri" pitchFamily="34" charset="0"/>
              </a:rPr>
              <a:t>1. Расскажите мне </a:t>
            </a:r>
            <a:r>
              <a:rPr lang="en-US" sz="2800" b="1" dirty="0" smtClean="0">
                <a:latin typeface="Calibri" pitchFamily="34" charset="0"/>
              </a:rPr>
              <a:t>(Tell Me) 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00948" y="5473745"/>
            <a:ext cx="2962168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Calibri" pitchFamily="34" charset="0"/>
              </a:rPr>
              <a:t>3. Позвольте мне </a:t>
            </a:r>
            <a:r>
              <a:rPr lang="en-US" sz="2800" b="1" dirty="0" smtClean="0">
                <a:latin typeface="Calibri" pitchFamily="34" charset="0"/>
              </a:rPr>
              <a:t>(Let Me)</a:t>
            </a:r>
            <a:endParaRPr lang="ru-RU" sz="2800" b="1" dirty="0">
              <a:latin typeface="Calibri" pitchFamily="34" charset="0"/>
            </a:endParaRPr>
          </a:p>
        </p:txBody>
      </p:sp>
      <p:pic>
        <p:nvPicPr>
          <p:cNvPr id="1026" name="Picture 2" descr="ÐÐ°ÑÑÐ¸Ð½ÐºÐ¸ Ð¿Ð¾ Ð·Ð°Ð¿ÑÐ¾ÑÑ Ð²Ð¾ÑÐ¿Ð¸ÑÐ°ÑÐµÐ»Ñ ÑÐ¸ÑÐ°ÐµÑ Ð´ÐµÑÑÐ¼ ÐºÐ½Ð¸Ð³Ñ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060" y="1280447"/>
            <a:ext cx="3617039" cy="24113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ÐÐ°ÑÑÐ¸Ð½ÐºÐ¸ Ð¿Ð¾ Ð·Ð°Ð¿ÑÐ¾ÑÑ Ð²Ð¾ÑÐ¿Ð¸ÑÐ°ÑÐµÐ»Ñ Ð¿Ð¾ÐºÐ°Ð·ÑÐ²Ð°ÐµÑ Ð´ÐµÑÑÐ¼ ÐºÐ°ÑÑÐ¸Ð½Ðº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14" y="2975493"/>
            <a:ext cx="4014829" cy="21680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´ÐµÑÐ¸ ÐºÐ¾Ð½ÑÑÑÑÐ¸ÑÑÑÑ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2099" y="4281838"/>
            <a:ext cx="3658501" cy="2439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18181" y="3691806"/>
            <a:ext cx="3410772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Calibri" pitchFamily="34" charset="0"/>
              </a:rPr>
              <a:t>2. Покажите мне </a:t>
            </a:r>
            <a:r>
              <a:rPr lang="en-US" sz="2800" b="1" dirty="0" smtClean="0">
                <a:latin typeface="Calibri" pitchFamily="34" charset="0"/>
              </a:rPr>
              <a:t>(Show Me)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11" name="Заголовок 2"/>
          <p:cNvSpPr>
            <a:spLocks noGrp="1"/>
          </p:cNvSpPr>
          <p:nvPr>
            <p:ph type="title"/>
          </p:nvPr>
        </p:nvSpPr>
        <p:spPr>
          <a:xfrm>
            <a:off x="1331993" y="295159"/>
            <a:ext cx="7220134" cy="72008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Смешанное обучение</a:t>
            </a:r>
            <a:endParaRPr lang="ru-RU" sz="3600" b="1" dirty="0">
              <a:solidFill>
                <a:schemeClr val="tx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5932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464988" y="220732"/>
            <a:ext cx="7220134" cy="720080"/>
          </a:xfrm>
          <a:noFill/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Calibri" pitchFamily="34" charset="0"/>
                <a:cs typeface="Times New Roman" panose="02020603050405020304" pitchFamily="18" charset="0"/>
              </a:rPr>
              <a:t>Смешанное обучение</a:t>
            </a:r>
            <a:endParaRPr lang="ru-RU" sz="3600" b="1" dirty="0">
              <a:solidFill>
                <a:schemeClr val="tx1"/>
              </a:solidFill>
              <a:latin typeface="Calibri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8253" y="3393120"/>
            <a:ext cx="4283242" cy="31502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Ð´ÐµÑÐ¸ Ð¸ Ð²Ð·ÑÐ¾ÑÐ»ÑÐµ Ð»ÐµÐ¿ÑÑ ÑÐ½ÐµÐ³Ð¾Ð²Ð¸ÐºÐ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385770"/>
            <a:ext cx="4736465" cy="315764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5247" y="1258436"/>
            <a:ext cx="3154679" cy="203227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´ÐµÑÐ¸ Ð¸ Ð²Ð·ÑÐ¾ÑÐ»ÑÐµ ÑÐ°Ð¶Ð°ÑÑ ÑÐ²ÐµÑÑ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5848" y="1258436"/>
            <a:ext cx="3204812" cy="21273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55576" y="1258436"/>
            <a:ext cx="3140518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Calibri" pitchFamily="34" charset="0"/>
              </a:rPr>
              <a:t>3 этап. Работа после занятия: 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Calibri" pitchFamily="34" charset="0"/>
              </a:rPr>
              <a:t>Помогите мне  </a:t>
            </a:r>
          </a:p>
          <a:p>
            <a:pPr>
              <a:lnSpc>
                <a:spcPct val="90000"/>
              </a:lnSpc>
            </a:pPr>
            <a:r>
              <a:rPr lang="en-US" sz="2800" b="1" dirty="0" smtClean="0">
                <a:latin typeface="Calibri" pitchFamily="34" charset="0"/>
              </a:rPr>
              <a:t>(Help Me)</a:t>
            </a:r>
            <a:endParaRPr lang="ru-RU" sz="28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60688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8A52CE25-0E12-43CA-9634-FEF7FFA917C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138" y="5895905"/>
            <a:ext cx="553332" cy="854215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7B97943-233A-452B-9E90-4470347B60DA}"/>
              </a:ext>
            </a:extLst>
          </p:cNvPr>
          <p:cNvSpPr txBox="1">
            <a:spLocks/>
          </p:cNvSpPr>
          <p:nvPr/>
        </p:nvSpPr>
        <p:spPr>
          <a:xfrm>
            <a:off x="146768" y="895586"/>
            <a:ext cx="8867553" cy="16172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3200" b="1" dirty="0">
                <a:latin typeface="Calibri" panose="020F0502020204030204" pitchFamily="34" charset="0"/>
                <a:ea typeface="Cambria Math" panose="02040503050406030204" pitchFamily="18" charset="0"/>
              </a:rPr>
              <a:t>Критерии для выбора цифровых образовательных ресурсов и электронных систем для дошкольного образования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E3A214D-7611-4BF4-A1D2-701F9ECD8E36}"/>
              </a:ext>
            </a:extLst>
          </p:cNvPr>
          <p:cNvSpPr txBox="1"/>
          <p:nvPr/>
        </p:nvSpPr>
        <p:spPr>
          <a:xfrm>
            <a:off x="251520" y="2497776"/>
            <a:ext cx="8592680" cy="4297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57175" indent="-257175">
              <a:lnSpc>
                <a:spcPct val="85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ru-RU" sz="2200" b="1" spc="-38" dirty="0">
                <a:latin typeface="Calibri" panose="020F0502020204030204" pitchFamily="34" charset="0"/>
              </a:rPr>
              <a:t>Комплексное решение задач ФГОС дошкольного образования, направленность образования на развитие навыков и компетенций                 </a:t>
            </a:r>
            <a:r>
              <a:rPr lang="en-US" sz="2200" b="1" spc="-38" dirty="0">
                <a:latin typeface="Calibri" panose="020F0502020204030204" pitchFamily="34" charset="0"/>
              </a:rPr>
              <a:t>XXI </a:t>
            </a:r>
            <a:r>
              <a:rPr lang="ru-RU" sz="2200" b="1" spc="-38" dirty="0">
                <a:latin typeface="Calibri" panose="020F0502020204030204" pitchFamily="34" charset="0"/>
              </a:rPr>
              <a:t>века</a:t>
            </a:r>
          </a:p>
          <a:p>
            <a:pPr marL="257175" indent="-257175">
              <a:lnSpc>
                <a:spcPct val="85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ru-RU" sz="2200" b="1" spc="-38" dirty="0">
                <a:latin typeface="Calibri" panose="020F0502020204030204" pitchFamily="34" charset="0"/>
              </a:rPr>
              <a:t>Обеспечение не только качественного образовательного контента, но также администрирования образовательного процесса, реализацию индивидуальных образовательных траекторий и коммуникацию между всеми участниками образовательного процесса</a:t>
            </a:r>
          </a:p>
          <a:p>
            <a:pPr marL="257175" indent="-257175">
              <a:lnSpc>
                <a:spcPct val="85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ru-RU" sz="2200" b="1" spc="-38" dirty="0">
                <a:latin typeface="Calibri" panose="020F0502020204030204" pitchFamily="34" charset="0"/>
              </a:rPr>
              <a:t>Реализация моделей смешанного обучения</a:t>
            </a:r>
          </a:p>
          <a:p>
            <a:pPr marL="257175" indent="-257175">
              <a:lnSpc>
                <a:spcPct val="85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ru-RU" sz="2200" b="1" spc="-38" dirty="0">
                <a:latin typeface="Calibri" panose="020F0502020204030204" pitchFamily="34" charset="0"/>
              </a:rPr>
              <a:t>Эффективное управление развитием образования в каждой образовательной организации и в муниципалитете в целом</a:t>
            </a:r>
          </a:p>
          <a:p>
            <a:pPr marL="257175" indent="-257175">
              <a:lnSpc>
                <a:spcPct val="85000"/>
              </a:lnSpc>
              <a:spcBef>
                <a:spcPts val="900"/>
              </a:spcBef>
              <a:buFont typeface="Wingdings" pitchFamily="2" charset="2"/>
              <a:buChar char="ü"/>
            </a:pPr>
            <a:r>
              <a:rPr lang="ru-RU" sz="2200" b="1" spc="-38" dirty="0">
                <a:latin typeface="Calibri" panose="020F0502020204030204" pitchFamily="34" charset="0"/>
              </a:rPr>
              <a:t>Обеспечение сетевого взаимодействия между образовательными организациями </a:t>
            </a:r>
          </a:p>
        </p:txBody>
      </p:sp>
    </p:spTree>
    <p:extLst>
      <p:ext uri="{BB962C8B-B14F-4D97-AF65-F5344CB8AC3E}">
        <p14:creationId xmlns="" xmlns:p14="http://schemas.microsoft.com/office/powerpoint/2010/main" val="2602566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49263" y="2420383"/>
            <a:ext cx="8229601" cy="43259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400" b="1" dirty="0" smtClean="0"/>
              <a:t>Бесплатный доступ к курсам «МЭО – детский сад»</a:t>
            </a:r>
          </a:p>
          <a:p>
            <a:pPr marL="0" indent="0">
              <a:buNone/>
            </a:pPr>
            <a:r>
              <a:rPr lang="en-GB" sz="2400" b="1" dirty="0" smtClean="0">
                <a:hlinkClick r:id="rId2"/>
              </a:rPr>
              <a:t>https://mob-edu-distant.bitrix24.site/?utm_medium=email&amp;utm_source=UniSender&amp;utm_campaign=%3C%3CObrazovanie+bez+granic%3E%3E%3A+social%27nyj+proekt+MEO+i+otkrytoe+obucenie+prodolzautsa230275492&amp;utm_content=230275492#registration</a:t>
            </a:r>
            <a:endParaRPr lang="ru-RU" altLang="ru-RU" sz="2400" b="1" dirty="0" smtClean="0"/>
          </a:p>
        </p:txBody>
      </p:sp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264" y="1168400"/>
            <a:ext cx="8229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Введение модели смешанного обучения с элементами электронного обучения</a:t>
            </a:r>
            <a:endParaRPr lang="ru-RU" sz="2800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47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49264" y="2036330"/>
            <a:ext cx="8364537" cy="4325938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ru-RU" altLang="ru-RU" sz="2200" b="1" dirty="0" smtClean="0"/>
              <a:t>Доступные электронные ресурсы:</a:t>
            </a:r>
          </a:p>
          <a:p>
            <a:pPr marL="0" indent="0">
              <a:buNone/>
            </a:pPr>
            <a:r>
              <a:rPr lang="en-GB" sz="2200" b="1" dirty="0">
                <a:hlinkClick r:id="rId2"/>
              </a:rPr>
              <a:t>https://</a:t>
            </a:r>
            <a:r>
              <a:rPr lang="en-GB" sz="2200" b="1" dirty="0" smtClean="0">
                <a:hlinkClick r:id="rId2"/>
              </a:rPr>
              <a:t>quicksave.su/educational-games/ages-3-5/for-kids</a:t>
            </a:r>
            <a:endParaRPr lang="ru-RU" sz="2200" b="1" dirty="0" smtClean="0"/>
          </a:p>
          <a:p>
            <a:pPr marL="0" indent="0">
              <a:buNone/>
            </a:pPr>
            <a:r>
              <a:rPr lang="en-GB" sz="2200" b="1" dirty="0">
                <a:hlinkClick r:id="rId3"/>
              </a:rPr>
              <a:t>https://mchildren.ru/domashnie-opyty-dlya-detej-ot-2-do-11-let</a:t>
            </a:r>
            <a:r>
              <a:rPr lang="en-GB" sz="2200" b="1" dirty="0" smtClean="0">
                <a:hlinkClick r:id="rId3"/>
              </a:rPr>
              <a:t>/</a:t>
            </a:r>
            <a:endParaRPr lang="ru-RU" sz="2200" b="1" dirty="0" smtClean="0"/>
          </a:p>
          <a:p>
            <a:pPr marL="0" indent="0">
              <a:buNone/>
            </a:pPr>
            <a:r>
              <a:rPr lang="en-GB" sz="2200" b="1" dirty="0">
                <a:hlinkClick r:id="rId4"/>
              </a:rPr>
              <a:t>https://allforchildren.ru/online/match1.php</a:t>
            </a:r>
            <a:endParaRPr lang="ru-RU" sz="2200" b="1" dirty="0" smtClean="0"/>
          </a:p>
          <a:p>
            <a:pPr marL="0" indent="0">
              <a:buNone/>
            </a:pPr>
            <a:r>
              <a:rPr lang="en-GB" sz="2200" b="1" dirty="0">
                <a:hlinkClick r:id="rId5"/>
              </a:rPr>
              <a:t>https://www.google.com/search?sxsrf=ALeKk03fRTmlP7I_Z2qSCFg008rTWRXXlQ:1585696116255&amp;q=%D0%B7%D0%B0%D1%88%D1%83%D0%BC%D0%BB%D0%B5%D0%BD%D0%BD%D1%8B%D0%B5+%D0%BA%D0%B0%D1%80%D1%82%D0%B8%D0%BD%D0%BA%D0%B8+%D0%B4%D0%BB%D1%8F+%D0%B4%D0%BE%D1%88%D0%BA%D0%BE%D0%BB%D1%8C%D0%BD%D0%B8%D0%BA%D0%BE%D0%B2&amp;tbm=isch&amp;source=univ&amp;sa=X&amp;ved=2ahUKEwiNsOyt6sXoAhXMeZoKHQKoA1IQsAR6BAgKEAE&amp;biw=1366&amp;bih=608#imgrc=b27WL6DeyMzQUM</a:t>
            </a:r>
            <a:endParaRPr lang="ru-RU" sz="2200" b="1" dirty="0" smtClean="0"/>
          </a:p>
          <a:p>
            <a:pPr marL="0" indent="0">
              <a:buNone/>
            </a:pPr>
            <a:endParaRPr lang="ru-RU" altLang="ru-RU" sz="2200" b="1" dirty="0"/>
          </a:p>
        </p:txBody>
      </p:sp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264" y="1168400"/>
            <a:ext cx="8229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Введение модели смешанного обучения с элементами электронного обучения</a:t>
            </a:r>
            <a:endParaRPr lang="ru-RU" sz="2800" b="1" dirty="0"/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79084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264" y="1058862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Игровые развивающие задания</a:t>
            </a:r>
            <a:endParaRPr lang="ru-RU" sz="2800" b="1" dirty="0"/>
          </a:p>
        </p:txBody>
      </p:sp>
      <p:pic>
        <p:nvPicPr>
          <p:cNvPr id="4098" name="Picture 2" descr="Найди отличия - Детский сайт ПЧЁЛКА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7091" y="1538993"/>
            <a:ext cx="5177503" cy="369462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зашумленные картинки овощи и фрукты: 7 тыс изображений найдено в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4" y="4274288"/>
            <a:ext cx="3653584" cy="24844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97543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49263" y="1726405"/>
            <a:ext cx="8109945" cy="2888125"/>
          </a:xfrm>
        </p:spPr>
        <p:txBody>
          <a:bodyPr/>
          <a:lstStyle/>
          <a:p>
            <a:pPr marL="0" indent="0">
              <a:lnSpc>
                <a:spcPct val="90000"/>
              </a:lnSpc>
              <a:spcBef>
                <a:spcPts val="0"/>
              </a:spcBef>
              <a:buNone/>
            </a:pPr>
            <a:r>
              <a:rPr lang="en-GB" sz="2400" b="1" dirty="0">
                <a:hlinkClick r:id="rId2"/>
              </a:rPr>
              <a:t>http://lbz.ru/metodist/authors/doshk/2/</a:t>
            </a:r>
            <a:endParaRPr lang="ru-RU" altLang="ru-RU" sz="2400" b="1" dirty="0" smtClean="0">
              <a:latin typeface="+mj-lt"/>
            </a:endParaRPr>
          </a:p>
        </p:txBody>
      </p:sp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264" y="1168400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Авторские мастерские</a:t>
            </a:r>
            <a:endParaRPr lang="ru-RU" sz="2800" b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6" y="2252109"/>
            <a:ext cx="8961436" cy="266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G:\Бином\Золотой медвежонок\Картинки\Комплек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50" y="3998664"/>
            <a:ext cx="2749514" cy="27794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6491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49263" y="1928424"/>
            <a:ext cx="8109945" cy="28881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altLang="ru-RU" sz="2400" b="1" dirty="0" smtClean="0">
                <a:latin typeface="+mj-lt"/>
              </a:rPr>
              <a:t>Рекомендации для родителей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altLang="ru-RU" sz="2400" b="1" dirty="0" smtClean="0">
                <a:latin typeface="+mj-lt"/>
              </a:rPr>
              <a:t>Проведение видеоконференций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AutoNum type="arabicPeriod"/>
            </a:pPr>
            <a:r>
              <a:rPr lang="ru-RU" altLang="ru-RU" sz="2400" b="1" dirty="0" smtClean="0">
                <a:latin typeface="+mj-lt"/>
              </a:rPr>
              <a:t>Реализация совместных проектов</a:t>
            </a:r>
          </a:p>
        </p:txBody>
      </p:sp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264" y="1168400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err="1" smtClean="0"/>
              <a:t>Онлайн-взаимодействие</a:t>
            </a:r>
            <a:r>
              <a:rPr lang="ru-RU" sz="2800" b="1" dirty="0" smtClean="0"/>
              <a:t> </a:t>
            </a:r>
            <a:r>
              <a:rPr lang="ru-RU" sz="2800" b="1" dirty="0" smtClean="0"/>
              <a:t>с семьями</a:t>
            </a:r>
            <a:endParaRPr lang="ru-RU" sz="28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7844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49263" y="2215503"/>
            <a:ext cx="8229600" cy="899836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Решение Учредителя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Локальный акт ДОО: приказ об утверждении положения о дежурной (временной группе)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Строгое соблюдение всех санитарно-эпидемиологических мероприятий и санитарного режима в ДОО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Изоляция в групповых помещениях</a:t>
            </a:r>
            <a:endParaRPr lang="ru-RU" altLang="ru-RU" sz="2400" dirty="0" smtClean="0">
              <a:latin typeface="+mj-lt"/>
            </a:endParaRPr>
          </a:p>
        </p:txBody>
      </p:sp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263" y="1168400"/>
            <a:ext cx="8141844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В каком случае в детском саду открываются дежурные группы</a:t>
            </a:r>
            <a:endParaRPr lang="ru-RU" sz="28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5247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2031" y="998647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latin typeface="+mj-lt"/>
                <a:cs typeface="Times New Roman" panose="02020603050405020304" pitchFamily="18" charset="0"/>
              </a:rPr>
              <a:t>Детско-родительский проект «Телескопы»</a:t>
            </a:r>
          </a:p>
        </p:txBody>
      </p:sp>
      <p:sp>
        <p:nvSpPr>
          <p:cNvPr id="3" name="AutoShape 2" descr="Картинки по запросу Старинные телескоп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4" descr="Картинки по запросу Старинные телескопы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Картинки по запросу Старинные телескопы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224" name="Picture 8" descr="http://www.krugosvet.ru/images/1001375_PH016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2836" y="1890200"/>
            <a:ext cx="3822424" cy="468052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://dic.academic.ru/pictures/wiki/files/49/12in_Repeating_cir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1" y="1890200"/>
            <a:ext cx="4629060" cy="46723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826616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087" y="792391"/>
            <a:ext cx="87849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400" b="1" dirty="0">
                <a:latin typeface="+mj-lt"/>
                <a:cs typeface="Times New Roman" panose="02020603050405020304" pitchFamily="18" charset="0"/>
              </a:rPr>
              <a:t>Детско-родительский проект «Телескопы»</a:t>
            </a:r>
          </a:p>
        </p:txBody>
      </p:sp>
      <p:pic>
        <p:nvPicPr>
          <p:cNvPr id="8194" name="Picture 2" descr="E:\Сборники\Космос\Иллюстрации\bt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295" y="1456883"/>
            <a:ext cx="4536504" cy="466251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3568" y="6119401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БТА – Большой телескоп </a:t>
            </a:r>
            <a:r>
              <a:rPr lang="ru-RU" b="1" dirty="0" smtClean="0">
                <a:latin typeface="+mj-lt"/>
                <a:cs typeface="Times New Roman" panose="02020603050405020304" pitchFamily="18" charset="0"/>
              </a:rPr>
              <a:t>азимутальный,  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Северный Кавказ,  1975 год</a:t>
            </a:r>
          </a:p>
          <a:p>
            <a:pPr algn="ctr"/>
            <a:r>
              <a:rPr lang="ru-RU" b="1" dirty="0">
                <a:latin typeface="+mj-lt"/>
                <a:cs typeface="Times New Roman" panose="02020603050405020304" pitchFamily="18" charset="0"/>
              </a:rPr>
              <a:t>Диаметр зеркала – 6 м</a:t>
            </a:r>
          </a:p>
        </p:txBody>
      </p:sp>
    </p:spTree>
    <p:extLst>
      <p:ext uri="{BB962C8B-B14F-4D97-AF65-F5344CB8AC3E}">
        <p14:creationId xmlns="" xmlns:p14="http://schemas.microsoft.com/office/powerpoint/2010/main" val="280536816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http://www.computerra.ru/wp-content/uploads/2013/08/Subaru_telescope-720x6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7" y="1148243"/>
            <a:ext cx="5258832" cy="48279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5975392"/>
            <a:ext cx="4239446" cy="8402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Японский телескоп «Субару», Гавайи, </a:t>
            </a:r>
          </a:p>
          <a:p>
            <a:pPr algn="ctr">
              <a:lnSpc>
                <a:spcPct val="90000"/>
              </a:lnSpc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гора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Мауна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Кеа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, 1999 год</a:t>
            </a:r>
          </a:p>
          <a:p>
            <a:pPr algn="ctr">
              <a:lnSpc>
                <a:spcPct val="90000"/>
              </a:lnSpc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Диаметр зеркала 9,2 м</a:t>
            </a:r>
          </a:p>
        </p:txBody>
      </p:sp>
      <p:pic>
        <p:nvPicPr>
          <p:cNvPr id="8202" name="Picture 10" descr="http://piter-piter.ru/uploads/posts/2013-08/thumbs/1375304543_the-andromeda-galaxy-m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3663956"/>
            <a:ext cx="4286250" cy="32194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ttp://www.infuture.ru/filemanager/NGC1999-Subaru-HST-S95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785868"/>
            <a:ext cx="2508481" cy="28780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36965225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http://www.nt-magazine.ru/nt/sites/default/files/ImagesNT/8_2008/0808_1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4643" y="986412"/>
            <a:ext cx="6915873" cy="51315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6159517"/>
            <a:ext cx="68407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Южно-Африканский большой телескоп (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SALT)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, 2005 год</a:t>
            </a:r>
          </a:p>
          <a:p>
            <a:pPr algn="ctr">
              <a:lnSpc>
                <a:spcPct val="90000"/>
              </a:lnSpc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Размер зеркала 11 </a:t>
            </a:r>
            <a:r>
              <a:rPr lang="ru-RU" b="1" dirty="0">
                <a:latin typeface="+mj-lt"/>
                <a:cs typeface="Times New Roman" panose="02020603050405020304" pitchFamily="18" charset="0"/>
                <a:sym typeface="Symbol"/>
              </a:rPr>
              <a:t>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9,8 м</a:t>
            </a:r>
          </a:p>
        </p:txBody>
      </p:sp>
    </p:spTree>
    <p:extLst>
      <p:ext uri="{BB962C8B-B14F-4D97-AF65-F5344CB8AC3E}">
        <p14:creationId xmlns="" xmlns:p14="http://schemas.microsoft.com/office/powerpoint/2010/main" val="5219665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Телескопы обсерватории Кека (фото: astronomy.swin.edu.au)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968293"/>
            <a:ext cx="7704856" cy="5329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7504" y="6266658"/>
            <a:ext cx="9036496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Американские телескопы «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Кек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I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» и «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Кек</a:t>
            </a:r>
            <a:r>
              <a:rPr lang="en-US" b="1" dirty="0">
                <a:latin typeface="+mj-lt"/>
                <a:cs typeface="Times New Roman" panose="02020603050405020304" pitchFamily="18" charset="0"/>
              </a:rPr>
              <a:t> II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», Гавайи, гора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Мауна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Кеа</a:t>
            </a:r>
            <a:r>
              <a:rPr lang="ru-RU" b="1" dirty="0">
                <a:latin typeface="+mj-lt"/>
                <a:cs typeface="Times New Roman" panose="02020603050405020304" pitchFamily="18" charset="0"/>
              </a:rPr>
              <a:t>, 1993 и 1996 </a:t>
            </a:r>
            <a:r>
              <a:rPr lang="ru-RU" b="1" dirty="0" err="1">
                <a:latin typeface="+mj-lt"/>
                <a:cs typeface="Times New Roman" panose="02020603050405020304" pitchFamily="18" charset="0"/>
              </a:rPr>
              <a:t>гг</a:t>
            </a:r>
            <a:endParaRPr lang="ru-RU" b="1" dirty="0">
              <a:latin typeface="+mj-lt"/>
              <a:cs typeface="Times New Roman" panose="02020603050405020304" pitchFamily="18" charset="0"/>
            </a:endParaRPr>
          </a:p>
          <a:p>
            <a:pPr algn="ctr">
              <a:lnSpc>
                <a:spcPct val="90000"/>
              </a:lnSpc>
            </a:pPr>
            <a:r>
              <a:rPr lang="ru-RU" b="1" dirty="0">
                <a:latin typeface="+mj-lt"/>
                <a:cs typeface="Times New Roman" panose="02020603050405020304" pitchFamily="18" charset="0"/>
              </a:rPr>
              <a:t>Диаметр зеркала 10 м</a:t>
            </a:r>
          </a:p>
        </p:txBody>
      </p:sp>
    </p:spTree>
    <p:extLst>
      <p:ext uri="{BB962C8B-B14F-4D97-AF65-F5344CB8AC3E}">
        <p14:creationId xmlns="" xmlns:p14="http://schemas.microsoft.com/office/powerpoint/2010/main" val="31485752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азвание 1"/>
          <p:cNvSpPr>
            <a:spLocks noGrp="1"/>
          </p:cNvSpPr>
          <p:nvPr>
            <p:ph type="title"/>
          </p:nvPr>
        </p:nvSpPr>
        <p:spPr>
          <a:xfrm>
            <a:off x="512764" y="2036330"/>
            <a:ext cx="8102600" cy="4750096"/>
          </a:xfrm>
        </p:spPr>
        <p:txBody>
          <a:bodyPr rtlCol="0">
            <a:noAutofit/>
          </a:bodyPr>
          <a:lstStyle/>
          <a:p>
            <a:r>
              <a:rPr lang="ru-RU" sz="2000" cap="none" dirty="0"/>
              <a:t>Как организовать работу детского сада и школы при </a:t>
            </a:r>
            <a:r>
              <a:rPr lang="ru-RU" sz="2000" cap="none" dirty="0" err="1"/>
              <a:t>коронавирусе</a:t>
            </a:r>
            <a:r>
              <a:rPr lang="ru-RU" sz="2000" cap="none" dirty="0"/>
              <a:t> (</a:t>
            </a:r>
            <a:r>
              <a:rPr lang="ru-RU" sz="2000" cap="none" dirty="0">
                <a:hlinkClick r:id="rId2"/>
              </a:rPr>
              <a:t>https://vip.1obraz.ru/#/document/16/65534/</a:t>
            </a:r>
            <a:r>
              <a:rPr lang="ru-RU" sz="2000" cap="none" dirty="0"/>
              <a:t>)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Приказ о работе детского сада в период распространения </a:t>
            </a:r>
            <a:r>
              <a:rPr lang="ru-RU" sz="2000" cap="none" dirty="0" err="1"/>
              <a:t>коронавируса</a:t>
            </a:r>
            <a:r>
              <a:rPr lang="ru-RU" sz="2000" cap="none" dirty="0"/>
              <a:t> (</a:t>
            </a:r>
            <a:r>
              <a:rPr lang="ru-RU" sz="2000" cap="none" dirty="0">
                <a:hlinkClick r:id="rId2"/>
              </a:rPr>
              <a:t>https://vip.1obraz.ru/#/document/118/71944/</a:t>
            </a:r>
            <a:r>
              <a:rPr lang="ru-RU" sz="2000" cap="none" dirty="0"/>
              <a:t>)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Как перейти на дистанционное обучение (</a:t>
            </a:r>
            <a:r>
              <a:rPr lang="ru-RU" sz="2000" cap="none" dirty="0">
                <a:hlinkClick r:id="rId2"/>
              </a:rPr>
              <a:t>https://vip.1obraz.ru/#/document/16/65486/</a:t>
            </a:r>
            <a:r>
              <a:rPr lang="ru-RU" sz="2000" cap="none" dirty="0"/>
              <a:t>)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Приказ о переходе на дистанционное обучение в школе (</a:t>
            </a:r>
            <a:r>
              <a:rPr lang="ru-RU" sz="2000" cap="none" dirty="0">
                <a:hlinkClick r:id="rId2"/>
              </a:rPr>
              <a:t>https://vip.1obraz.ru/#/document/118/71879/</a:t>
            </a:r>
            <a:r>
              <a:rPr lang="ru-RU" sz="2000" cap="none" dirty="0"/>
              <a:t>)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Положение о дистанционном обучении в школе (</a:t>
            </a:r>
            <a:r>
              <a:rPr lang="ru-RU" sz="2000" cap="none" dirty="0">
                <a:hlinkClick r:id="rId2"/>
              </a:rPr>
              <a:t>https://vip.1obraz.ru/#/document/118/72090</a:t>
            </a:r>
            <a:r>
              <a:rPr lang="ru-RU" sz="2000" cap="none" dirty="0"/>
              <a:t>)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Как ввести карантин и ограничительные меры в образовательной организации (</a:t>
            </a:r>
            <a:r>
              <a:rPr lang="ru-RU" sz="2000" cap="none" dirty="0">
                <a:hlinkClick r:id="rId2"/>
              </a:rPr>
              <a:t>https://vip.1obraz.ru/#/document/16/3018/</a:t>
            </a:r>
            <a:r>
              <a:rPr lang="ru-RU" sz="2000" cap="none" dirty="0"/>
              <a:t>)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Как работать с кадрами в условиях </a:t>
            </a:r>
            <a:r>
              <a:rPr lang="ru-RU" sz="2000" cap="none" dirty="0" err="1"/>
              <a:t>коронавируса</a:t>
            </a:r>
            <a:r>
              <a:rPr lang="ru-RU" sz="2000" cap="none" dirty="0"/>
              <a:t> (</a:t>
            </a:r>
            <a:r>
              <a:rPr lang="ru-RU" sz="2000" cap="none" dirty="0">
                <a:hlinkClick r:id="rId2"/>
              </a:rPr>
              <a:t>https://vip.1obraz.ru/#/document/16/65548/</a:t>
            </a:r>
            <a:r>
              <a:rPr lang="ru-RU" sz="2000" cap="none" dirty="0"/>
              <a:t>)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endParaRPr lang="ru-RU" altLang="ru-RU" sz="2000" cap="none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4" name="Рисунок 6" descr="action-obrazovani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264" y="1168400"/>
            <a:ext cx="8229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Полезные ссылки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в </a:t>
            </a:r>
            <a:r>
              <a:rPr lang="ru-RU" sz="2800" b="1" dirty="0" smtClean="0"/>
              <a:t>Справочной </a:t>
            </a:r>
            <a:r>
              <a:rPr lang="ru-RU" sz="2800" b="1" dirty="0" smtClean="0"/>
              <a:t>системе Образование</a:t>
            </a:r>
            <a:endParaRPr lang="ru-RU" sz="28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азвание 1"/>
          <p:cNvSpPr>
            <a:spLocks noGrp="1"/>
          </p:cNvSpPr>
          <p:nvPr>
            <p:ph type="title"/>
          </p:nvPr>
        </p:nvSpPr>
        <p:spPr>
          <a:xfrm>
            <a:off x="512764" y="2107904"/>
            <a:ext cx="8102600" cy="4750096"/>
          </a:xfrm>
        </p:spPr>
        <p:txBody>
          <a:bodyPr rtlCol="0">
            <a:noAutofit/>
          </a:bodyPr>
          <a:lstStyle/>
          <a:p>
            <a:r>
              <a:rPr lang="ru-RU" sz="2000" cap="none" dirty="0"/>
              <a:t>Как предоставить и оплатить нерабочую неделю с 30 марта по 3 апреля по Указу Президента </a:t>
            </a:r>
            <a:r>
              <a:rPr lang="ru-RU" sz="2000" cap="none" dirty="0">
                <a:hlinkClick r:id="rId2"/>
              </a:rPr>
              <a:t>https://e.rukdobra.ru/804584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Как предотвратить панику из‑за </a:t>
            </a:r>
            <a:r>
              <a:rPr lang="ru-RU" sz="2000" cap="none" dirty="0" err="1"/>
              <a:t>коронавируса</a:t>
            </a:r>
            <a:r>
              <a:rPr lang="ru-RU" sz="2000" cap="none" dirty="0"/>
              <a:t> в детском саду. Плакаты и памятки для воспитателей и родителей </a:t>
            </a:r>
            <a:r>
              <a:rPr lang="ru-RU" sz="2000" cap="none" dirty="0">
                <a:hlinkClick r:id="rId3"/>
              </a:rPr>
              <a:t>https://e.rukdobra.ru/801398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Три новых приказа, которые заведующий должен издать из-за </a:t>
            </a:r>
            <a:r>
              <a:rPr lang="ru-RU" sz="2000" cap="none" dirty="0" err="1"/>
              <a:t>коронавируса</a:t>
            </a:r>
            <a:r>
              <a:rPr lang="ru-RU" sz="2000" cap="none" dirty="0"/>
              <a:t> </a:t>
            </a:r>
            <a:r>
              <a:rPr lang="ru-RU" sz="2000" cap="none" dirty="0">
                <a:hlinkClick r:id="rId4"/>
              </a:rPr>
              <a:t>https://e.rukdobra.ru/803681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Обязательные документы от родителей, чтобы обезопасить работу детского сада в период эпидемии </a:t>
            </a:r>
            <a:r>
              <a:rPr lang="ru-RU" sz="2000" cap="none" dirty="0" err="1"/>
              <a:t>коронавируса</a:t>
            </a:r>
            <a:r>
              <a:rPr lang="ru-RU" sz="2000" cap="none" dirty="0"/>
              <a:t> </a:t>
            </a:r>
            <a:r>
              <a:rPr lang="ru-RU" sz="2000" cap="none" dirty="0">
                <a:hlinkClick r:id="rId5"/>
              </a:rPr>
              <a:t>https://e.rukdobra.ru/803684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Стоп, </a:t>
            </a:r>
            <a:r>
              <a:rPr lang="ru-RU" sz="2000" cap="none" dirty="0" err="1"/>
              <a:t>коронавирус</a:t>
            </a:r>
            <a:r>
              <a:rPr lang="ru-RU" sz="2000" cap="none" dirty="0"/>
              <a:t>! Инструкция для детей, как правильно мыть руки </a:t>
            </a:r>
            <a:r>
              <a:rPr lang="ru-RU" sz="2000" cap="none" dirty="0">
                <a:hlinkClick r:id="rId6"/>
              </a:rPr>
              <a:t>https://e.rukdobra.ru/802824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b="0" cap="none" dirty="0"/>
              <a:t/>
            </a:r>
            <a:br>
              <a:rPr lang="ru-RU" sz="2000" b="0" cap="none" dirty="0"/>
            </a:br>
            <a:endParaRPr lang="ru-RU" altLang="ru-RU" sz="2000" cap="none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4" name="Рисунок 6" descr="action-obrazovanie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264" y="1168400"/>
            <a:ext cx="8229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Полезные ссылки в </a:t>
            </a:r>
            <a:r>
              <a:rPr lang="ru-RU" sz="2800" b="1" dirty="0" smtClean="0"/>
              <a:t>Справочнике </a:t>
            </a:r>
            <a:r>
              <a:rPr lang="ru-RU" sz="2800" b="1" dirty="0" smtClean="0"/>
              <a:t>руководителя дошкольного </a:t>
            </a:r>
            <a:r>
              <a:rPr lang="ru-RU" sz="2800" b="1" dirty="0" smtClean="0"/>
              <a:t>учреждения</a:t>
            </a:r>
            <a:endParaRPr lang="ru-RU" sz="28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4563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азвание 1"/>
          <p:cNvSpPr>
            <a:spLocks noGrp="1"/>
          </p:cNvSpPr>
          <p:nvPr>
            <p:ph type="title"/>
          </p:nvPr>
        </p:nvSpPr>
        <p:spPr>
          <a:xfrm>
            <a:off x="512764" y="2107904"/>
            <a:ext cx="8102600" cy="4750096"/>
          </a:xfrm>
        </p:spPr>
        <p:txBody>
          <a:bodyPr rtlCol="0">
            <a:noAutofit/>
          </a:bodyPr>
          <a:lstStyle/>
          <a:p>
            <a:r>
              <a:rPr lang="ru-RU" sz="2000" cap="none" dirty="0" err="1"/>
              <a:t>Коронавирус</a:t>
            </a:r>
            <a:r>
              <a:rPr lang="ru-RU" sz="2000" cap="none" dirty="0"/>
              <a:t> не помеха: как по‑новому провести день открытых дверей. Пошаговый алгоритм </a:t>
            </a:r>
            <a:r>
              <a:rPr lang="ru-RU" sz="2000" cap="none" dirty="0">
                <a:hlinkClick r:id="rId2"/>
              </a:rPr>
              <a:t>https://e.stvospitatel.ru/803632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На дистанции из-за </a:t>
            </a:r>
            <a:r>
              <a:rPr lang="ru-RU" sz="2000" cap="none" dirty="0" err="1"/>
              <a:t>коронавируса</a:t>
            </a:r>
            <a:r>
              <a:rPr lang="ru-RU" sz="2000" cap="none" dirty="0"/>
              <a:t>: как провести онлайн-анкетирование родителей по итогам учебного года - ссылка будет 31.03</a:t>
            </a: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cap="none" dirty="0"/>
              <a:t>Что изменить в плане воспитательно-образовательной работы, расписании занятий в период пандемии / из-за </a:t>
            </a:r>
            <a:r>
              <a:rPr lang="ru-RU" sz="2000" cap="none" dirty="0" err="1"/>
              <a:t>коронавируса</a:t>
            </a:r>
            <a:r>
              <a:rPr lang="ru-RU" sz="2000" b="0" dirty="0"/>
              <a:t/>
            </a:r>
            <a:br>
              <a:rPr lang="ru-RU" sz="2000" b="0" dirty="0"/>
            </a:br>
            <a:r>
              <a:rPr lang="ru-RU" sz="2000" b="0" cap="none" dirty="0"/>
              <a:t/>
            </a:r>
            <a:br>
              <a:rPr lang="ru-RU" sz="2000" b="0" cap="none" dirty="0"/>
            </a:br>
            <a:r>
              <a:rPr lang="ru-RU" sz="2000" b="0" cap="none" dirty="0"/>
              <a:t/>
            </a:r>
            <a:br>
              <a:rPr lang="ru-RU" sz="2000" b="0" cap="none" dirty="0"/>
            </a:br>
            <a:endParaRPr lang="ru-RU" altLang="ru-RU" sz="2000" cap="none" dirty="0" smtClean="0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5124" name="Рисунок 6" descr="action-obrazovani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49264" y="1168400"/>
            <a:ext cx="8229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Полезные ссылки в </a:t>
            </a:r>
            <a:r>
              <a:rPr lang="ru-RU" sz="2800" b="1" dirty="0" smtClean="0"/>
              <a:t>Справочнике </a:t>
            </a:r>
            <a:r>
              <a:rPr lang="ru-RU" sz="2800" b="1" dirty="0" smtClean="0"/>
              <a:t>старшего воспитателя дошкольного </a:t>
            </a:r>
            <a:r>
              <a:rPr lang="ru-RU" sz="2800" b="1" dirty="0" smtClean="0"/>
              <a:t>учреждения</a:t>
            </a:r>
            <a:endParaRPr lang="ru-RU" sz="28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492592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Название 1"/>
          <p:cNvSpPr>
            <a:spLocks noGrp="1"/>
          </p:cNvSpPr>
          <p:nvPr>
            <p:ph type="title"/>
          </p:nvPr>
        </p:nvSpPr>
        <p:spPr>
          <a:xfrm>
            <a:off x="530225" y="2905125"/>
            <a:ext cx="8102600" cy="167640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altLang="ru-RU" dirty="0" smtClean="0">
                <a:solidFill>
                  <a:schemeClr val="tx2"/>
                </a:solidFill>
                <a:latin typeface="Arial" charset="0"/>
              </a:rPr>
              <a:t>Спасибо за внимание!</a:t>
            </a:r>
          </a:p>
        </p:txBody>
      </p:sp>
      <p:pic>
        <p:nvPicPr>
          <p:cNvPr id="5124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186781" y="4147538"/>
            <a:ext cx="669674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endParaRPr lang="ru-RU" sz="3200" b="1" dirty="0"/>
          </a:p>
        </p:txBody>
      </p:sp>
    </p:spTree>
    <p:extLst>
      <p:ext uri="{BB962C8B-B14F-4D97-AF65-F5344CB8AC3E}">
        <p14:creationId xmlns="" xmlns:p14="http://schemas.microsoft.com/office/powerpoint/2010/main" val="630612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560906" y="1939056"/>
            <a:ext cx="8006316" cy="2888125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Чтение адаптированных для детей текстов 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Использование забавных стихов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Короткие видеоролики и мультфильмы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Акцент на развитие у детей культурно-гигиенических навыков и навыков профилактики инфекционных заболеваний. Визуализация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Гибкое планирование с элементами бережливого управления</a:t>
            </a:r>
          </a:p>
          <a:p>
            <a:pPr marL="457200" indent="-457200">
              <a:lnSpc>
                <a:spcPct val="90000"/>
              </a:lnSpc>
              <a:spcBef>
                <a:spcPts val="0"/>
              </a:spcBef>
              <a:buFont typeface="Arial" charset="0"/>
              <a:buAutoNum type="arabicPeriod"/>
            </a:pPr>
            <a:r>
              <a:rPr lang="ru-RU" altLang="ru-RU" sz="2400" b="1" dirty="0" smtClean="0">
                <a:latin typeface="+mj-lt"/>
              </a:rPr>
              <a:t>Введение модели смешанного обучения с элементами электронного образования, с использованием цифровых образовательных ресурсов</a:t>
            </a:r>
            <a:endParaRPr lang="ru-RU" altLang="ru-RU" sz="2400" dirty="0" smtClean="0">
              <a:latin typeface="+mj-lt"/>
            </a:endParaRPr>
          </a:p>
        </p:txBody>
      </p:sp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264" y="1168400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Развитие культурно-гигиенических навыков</a:t>
            </a:r>
            <a:endParaRPr lang="ru-RU" sz="28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1084521" y="1737037"/>
            <a:ext cx="6315740" cy="4668526"/>
          </a:xfrm>
        </p:spPr>
        <p:txBody>
          <a:bodyPr/>
          <a:lstStyle/>
          <a:p>
            <a:pPr marL="0" indent="0" algn="r">
              <a:buNone/>
            </a:pPr>
            <a:r>
              <a:rPr lang="ru-RU" sz="2000" b="1" dirty="0" smtClean="0"/>
              <a:t>Огдэн Нэш</a:t>
            </a:r>
          </a:p>
          <a:p>
            <a:pPr marL="0" indent="0" algn="ctr">
              <a:buNone/>
            </a:pPr>
            <a:r>
              <a:rPr lang="ru-RU" sz="2000" b="1" dirty="0" smtClean="0"/>
              <a:t>Микроб</a:t>
            </a:r>
            <a:endParaRPr lang="ru-RU" sz="2000" b="1" dirty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/>
              <a:t>Микроб — ужасно вредное животное</a:t>
            </a:r>
            <a:r>
              <a:rPr lang="ru-RU" sz="2000" dirty="0" smtClean="0"/>
              <a:t>: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Коварное </a:t>
            </a:r>
            <a:r>
              <a:rPr lang="ru-RU" sz="2000" dirty="0"/>
              <a:t>и, главное, </a:t>
            </a:r>
            <a:r>
              <a:rPr lang="ru-RU" sz="2000" dirty="0" smtClean="0"/>
              <a:t>щекотное.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Такое </a:t>
            </a:r>
            <a:r>
              <a:rPr lang="ru-RU" sz="2000" dirty="0"/>
              <a:t>вот животное в </a:t>
            </a:r>
            <a:r>
              <a:rPr lang="ru-RU" sz="2000" dirty="0" smtClean="0"/>
              <a:t>живот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Залезет </a:t>
            </a:r>
            <a:r>
              <a:rPr lang="ru-RU" sz="2000" dirty="0"/>
              <a:t>— и спокойно там живёт.</a:t>
            </a:r>
            <a:br>
              <a:rPr lang="ru-RU" sz="2000" dirty="0"/>
            </a:br>
            <a:endParaRPr lang="ru-RU" sz="2000" dirty="0" smtClean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Залезет</a:t>
            </a:r>
            <a:r>
              <a:rPr lang="ru-RU" sz="2000" dirty="0"/>
              <a:t>, шалопай, и где </a:t>
            </a:r>
            <a:r>
              <a:rPr lang="ru-RU" sz="2000" dirty="0" smtClean="0"/>
              <a:t>захочется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Гуляет </a:t>
            </a:r>
            <a:r>
              <a:rPr lang="ru-RU" sz="2000" dirty="0"/>
              <a:t>по больному и </a:t>
            </a:r>
            <a:r>
              <a:rPr lang="ru-RU" sz="2000" dirty="0" smtClean="0"/>
              <a:t>щекочется.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Он </a:t>
            </a:r>
            <a:r>
              <a:rPr lang="ru-RU" sz="2000" dirty="0"/>
              <a:t>горд, что столько от него </a:t>
            </a:r>
            <a:r>
              <a:rPr lang="ru-RU" sz="2000" dirty="0" smtClean="0"/>
              <a:t>хлопот: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И </a:t>
            </a:r>
            <a:r>
              <a:rPr lang="ru-RU" sz="2000" dirty="0"/>
              <a:t>насморк, и чихание, и пот</a:t>
            </a:r>
            <a:r>
              <a:rPr lang="ru-RU" sz="2000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 smtClean="0"/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Вы</a:t>
            </a:r>
            <a:r>
              <a:rPr lang="ru-RU" sz="2000" dirty="0"/>
              <a:t>, куклы, мыли руки перед </a:t>
            </a:r>
            <a:r>
              <a:rPr lang="ru-RU" sz="2000" dirty="0" smtClean="0"/>
              <a:t>ужином?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Эй</a:t>
            </a:r>
            <a:r>
              <a:rPr lang="ru-RU" sz="2000" dirty="0"/>
              <a:t>, братец Лис, ты выглядишь простуженным</a:t>
            </a:r>
            <a:r>
              <a:rPr lang="ru-RU" sz="2000" dirty="0" smtClean="0"/>
              <a:t>...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Постой-ка</a:t>
            </a:r>
            <a:r>
              <a:rPr lang="ru-RU" sz="2000" dirty="0"/>
              <a:t>, у тебя горячий </a:t>
            </a:r>
            <a:r>
              <a:rPr lang="ru-RU" sz="2000" dirty="0" smtClean="0"/>
              <a:t>лоб:</a:t>
            </a:r>
          </a:p>
          <a:p>
            <a:pPr marL="0" indent="0" algn="ctr">
              <a:lnSpc>
                <a:spcPct val="90000"/>
              </a:lnSpc>
              <a:spcBef>
                <a:spcPts val="0"/>
              </a:spcBef>
              <a:buNone/>
            </a:pPr>
            <a:r>
              <a:rPr lang="ru-RU" sz="2000" dirty="0" smtClean="0"/>
              <a:t>Наверное</a:t>
            </a:r>
            <a:r>
              <a:rPr lang="ru-RU" sz="2000" dirty="0"/>
              <a:t>, в тебе сидит микроб!</a:t>
            </a:r>
          </a:p>
        </p:txBody>
      </p:sp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264" y="1168400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Развитие культурно-гигиенических навыков</a:t>
            </a:r>
            <a:endParaRPr lang="ru-RU" sz="28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2309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Місце для вмісту 2"/>
          <p:cNvSpPr>
            <a:spLocks noGrp="1"/>
          </p:cNvSpPr>
          <p:nvPr>
            <p:ph idx="1"/>
          </p:nvPr>
        </p:nvSpPr>
        <p:spPr>
          <a:xfrm>
            <a:off x="449264" y="1737037"/>
            <a:ext cx="8229600" cy="4668526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 smtClean="0"/>
              <a:t>Забавное видео: </a:t>
            </a:r>
            <a:r>
              <a:rPr lang="en-GB" sz="2400" b="1" dirty="0">
                <a:hlinkClick r:id="rId2"/>
              </a:rPr>
              <a:t>https://www.instagram.com/p/B-RYtnXCkhb</a:t>
            </a:r>
            <a:r>
              <a:rPr lang="en-GB" sz="2400" b="1" dirty="0" smtClean="0">
                <a:hlinkClick r:id="rId2"/>
              </a:rPr>
              <a:t>/</a:t>
            </a:r>
            <a:r>
              <a:rPr lang="ru-RU" sz="2400" b="1" dirty="0" smtClean="0"/>
              <a:t> </a:t>
            </a:r>
          </a:p>
          <a:p>
            <a:pPr marL="0" indent="0">
              <a:buNone/>
            </a:pPr>
            <a:r>
              <a:rPr lang="ru-RU" sz="2400" b="1" dirty="0" smtClean="0"/>
              <a:t>Мультфильмы: </a:t>
            </a:r>
            <a:r>
              <a:rPr lang="en-GB" sz="2400" b="1" dirty="0">
                <a:hlinkClick r:id="rId3"/>
              </a:rPr>
              <a:t>https://www.google.com/url?sa=t&amp;rct=j&amp;q=&amp;</a:t>
            </a:r>
            <a:r>
              <a:rPr lang="en-GB" sz="2400" b="1" dirty="0" smtClean="0">
                <a:hlinkClick r:id="rId3"/>
              </a:rPr>
              <a:t>esrc=s&amp;source=web&amp;cd=1&amp;cad=rja&amp;uact=8&amp;ved=2ahUKEwjcjcTF1MXoAhVC_SoKHfKKBcMQ3ywwAHoECAwQAw&amp;url=https%3A%2F%2Fwww.youtube.com%2Fwatch%3Fv%3DibKAfMyl-ho&amp;usg=AOvVaw0EZm-kRqKDA8lS_9r-V6wD</a:t>
            </a:r>
            <a:r>
              <a:rPr lang="ru-RU" sz="2400" b="1" dirty="0" smtClean="0"/>
              <a:t> </a:t>
            </a:r>
          </a:p>
          <a:p>
            <a:pPr marL="0" indent="0">
              <a:buNone/>
            </a:pPr>
            <a:r>
              <a:rPr lang="en-GB" sz="2400" b="1" dirty="0">
                <a:hlinkClick r:id="rId4"/>
              </a:rPr>
              <a:t>https://</a:t>
            </a:r>
            <a:r>
              <a:rPr lang="en-GB" sz="2400" b="1" dirty="0" smtClean="0">
                <a:hlinkClick r:id="rId4"/>
              </a:rPr>
              <a:t>smesharik.net/azbuka-zdorovja/1-6-gorkij-vkus-spravedlivosti</a:t>
            </a:r>
            <a:endParaRPr lang="ru-RU" sz="2400" b="1" dirty="0" smtClean="0"/>
          </a:p>
          <a:p>
            <a:pPr marL="0" indent="0">
              <a:buNone/>
            </a:pPr>
            <a:r>
              <a:rPr lang="en-GB" sz="2400" b="1" dirty="0">
                <a:hlinkClick r:id="rId5"/>
              </a:rPr>
              <a:t>https://</a:t>
            </a:r>
            <a:r>
              <a:rPr lang="en-GB" sz="2400" b="1" dirty="0" smtClean="0">
                <a:hlinkClick r:id="rId5"/>
              </a:rPr>
              <a:t>smesharik.net/azbuka-zdorovja/1-5-lichnaja-gigiena</a:t>
            </a:r>
            <a:r>
              <a:rPr lang="ru-RU" sz="2400" b="1" dirty="0" smtClean="0"/>
              <a:t> </a:t>
            </a:r>
          </a:p>
          <a:p>
            <a:pPr marL="0" indent="0">
              <a:buNone/>
            </a:pPr>
            <a:endParaRPr lang="ru-RU" sz="2400" b="1" dirty="0" smtClean="0"/>
          </a:p>
          <a:p>
            <a:pPr marL="0" indent="0" algn="ctr">
              <a:buNone/>
            </a:pPr>
            <a:endParaRPr lang="ru-RU" sz="2400" dirty="0"/>
          </a:p>
        </p:txBody>
      </p:sp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264" y="1168400"/>
            <a:ext cx="8229600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Развитие культурно-гигиенических навыков</a:t>
            </a:r>
            <a:endParaRPr lang="ru-RU" sz="2800" b="1" dirty="0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6683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0670" y="184834"/>
            <a:ext cx="398990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Визуализация</a:t>
            </a:r>
            <a:endParaRPr lang="ru-RU" sz="2800" b="1" dirty="0"/>
          </a:p>
        </p:txBody>
      </p:sp>
      <p:pic>
        <p:nvPicPr>
          <p:cNvPr id="1027" name="Picture 3" descr="C:\Users\Аня\Desktop\Corona_virus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153" y="959366"/>
            <a:ext cx="6788371" cy="57275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31292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00670" y="184834"/>
            <a:ext cx="3989905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Визуализация</a:t>
            </a:r>
            <a:endParaRPr lang="ru-RU" sz="2800" b="1" dirty="0"/>
          </a:p>
        </p:txBody>
      </p:sp>
      <p:pic>
        <p:nvPicPr>
          <p:cNvPr id="2050" name="Picture 2" descr="G:\МЦФЭР\Вебинары\Антикризисное управление\Картинки\Салфетки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801" y="1206039"/>
            <a:ext cx="1328971" cy="1274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G:\МЦФЭР\Вебинары\Антикризисное управление\Картинки\Плато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53" y="1206039"/>
            <a:ext cx="1331034" cy="13168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МЦФЭР\Вебинары\Антикризисное управление\Картинки\Профилактика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6186" y="1206039"/>
            <a:ext cx="1341427" cy="12743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G:\МЦФЭР\Вебинары\Антикризисное управление\Картинки\Карантин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08" y="2854419"/>
            <a:ext cx="2785327" cy="134845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:\МЦФЭР\Вебинары\Антикризисное управление\Картинки\Удаленная работ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0776" y="1282255"/>
            <a:ext cx="1225354" cy="12406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G:\МЦФЭР\Вебинары\Антикризисное управление\Картинки\Дезинфекция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254" y="1295897"/>
            <a:ext cx="1254642" cy="12379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G:\МЦФЭР\Вебинары\Антикризисное управление\Картинки\Контакты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79" y="2683299"/>
            <a:ext cx="3049218" cy="208008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463" y="4763386"/>
            <a:ext cx="51399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hlinkClick r:id="rId10"/>
              </a:rPr>
              <a:t>https://cloud.mail.ru/public/ikhB/4QadXtBZv</a:t>
            </a:r>
            <a:endParaRPr lang="ru-RU" sz="2000" b="1" dirty="0"/>
          </a:p>
        </p:txBody>
      </p:sp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252528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49264" y="1058862"/>
            <a:ext cx="8229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Гибкое планирование 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с </a:t>
            </a:r>
            <a:r>
              <a:rPr lang="ru-RU" sz="2800" b="1" dirty="0" smtClean="0"/>
              <a:t>элементами бережливого управления</a:t>
            </a:r>
            <a:endParaRPr lang="ru-RU" sz="2800" b="1" dirty="0"/>
          </a:p>
        </p:txBody>
      </p:sp>
      <p:pic>
        <p:nvPicPr>
          <p:cNvPr id="3074" name="Picture 2" descr="Система Канбан: 3 примера + ТОП-сервисы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6064" y="1926792"/>
            <a:ext cx="6096000" cy="3857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8365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5" descr="save image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dirty="0"/>
          </a:p>
        </p:txBody>
      </p:sp>
      <p:pic>
        <p:nvPicPr>
          <p:cNvPr id="3078" name="Рисунок 6" descr="action-obrazovani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888" y="6405563"/>
            <a:ext cx="2073275" cy="207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49264" y="1168400"/>
            <a:ext cx="8229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/>
              <a:t>Введение модели смешанного </a:t>
            </a:r>
            <a:r>
              <a:rPr lang="ru-RU" sz="2800" b="1" dirty="0" smtClean="0"/>
              <a:t>обучения</a:t>
            </a:r>
            <a:br>
              <a:rPr lang="ru-RU" sz="2800" b="1" dirty="0" smtClean="0"/>
            </a:br>
            <a:r>
              <a:rPr lang="ru-RU" sz="2800" b="1" dirty="0" smtClean="0"/>
              <a:t>с </a:t>
            </a:r>
            <a:r>
              <a:rPr lang="ru-RU" sz="2800" b="1" dirty="0" smtClean="0"/>
              <a:t>элементами электронного обучения</a:t>
            </a:r>
            <a:endParaRPr lang="ru-RU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49263" y="2340622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>
                <a:solidFill>
                  <a:srgbClr val="C00000"/>
                </a:solidFill>
                <a:latin typeface="Calibri" pitchFamily="34" charset="0"/>
              </a:rPr>
              <a:t>Смешанное обучение </a:t>
            </a:r>
            <a:r>
              <a:rPr lang="ru-RU" sz="2800" b="1" dirty="0">
                <a:latin typeface="Calibri" pitchFamily="34" charset="0"/>
              </a:rPr>
              <a:t>(англ. “Blended Learning”) – это сочетание традиционных форм аудиторного обучения с элементами электронного обучения, в котором используются специальные информационные </a:t>
            </a:r>
            <a:r>
              <a:rPr lang="ru-RU" sz="2800" b="1" dirty="0" smtClean="0">
                <a:latin typeface="Calibri" pitchFamily="34" charset="0"/>
              </a:rPr>
              <a:t>технологии</a:t>
            </a:r>
            <a:endParaRPr lang="ru-RU" sz="2800" b="1" dirty="0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3259" y="4501308"/>
            <a:ext cx="8136904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Calibri" pitchFamily="34" charset="0"/>
              </a:rPr>
              <a:t>Образовательный процесс представляет </a:t>
            </a:r>
            <a:r>
              <a:rPr lang="ru-RU" sz="2800" b="1" dirty="0">
                <a:latin typeface="Calibri" pitchFamily="34" charset="0"/>
              </a:rPr>
              <a:t>собой последовательность фаз традиционного и электронного обучения, которые чередуются во времени</a:t>
            </a: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31" y="138148"/>
            <a:ext cx="22383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189201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2649</TotalTime>
  <Words>669</Words>
  <Application>Microsoft Office PowerPoint</Application>
  <PresentationFormat>Экран (4:3)</PresentationFormat>
  <Paragraphs>106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Смешанное обучение</vt:lpstr>
      <vt:lpstr>Смешанное обучение</vt:lpstr>
      <vt:lpstr>Смешанное обучение</vt:lpstr>
      <vt:lpstr>Смешанное обучение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Как организовать работу детского сада и школы при коронавирусе (https://vip.1obraz.ru/#/document/16/65534/) Приказ о работе детского сада в период распространения коронавируса (https://vip.1obraz.ru/#/document/118/71944/) Как перейти на дистанционное обучение (https://vip.1obraz.ru/#/document/16/65486/) Приказ о переходе на дистанционное обучение в школе (https://vip.1obraz.ru/#/document/118/71879/) Положение о дистанционном обучении в школе (https://vip.1obraz.ru/#/document/118/72090) Как ввести карантин и ограничительные меры в образовательной организации (https://vip.1obraz.ru/#/document/16/3018/) Как работать с кадрами в условиях коронавируса (https://vip.1obraz.ru/#/document/16/65548/) </vt:lpstr>
      <vt:lpstr>Как предоставить и оплатить нерабочую неделю с 30 марта по 3 апреля по Указу Президента https://e.rukdobra.ru/804584 Как предотвратить панику из‑за коронавируса в детском саду. Плакаты и памятки для воспитателей и родителей https://e.rukdobra.ru/801398 Три новых приказа, которые заведующий должен издать из-за коронавируса https://e.rukdobra.ru/803681 Обязательные документы от родителей, чтобы обезопасить работу детского сада в период эпидемии коронавируса https://e.rukdobra.ru/803684 Стоп, коронавирус! Инструкция для детей, как правильно мыть руки https://e.rukdobra.ru/802824  </vt:lpstr>
      <vt:lpstr>Коронавирус не помеха: как по‑новому провести день открытых дверей. Пошаговый алгоритм https://e.stvospitatel.ru/803632 На дистанции из-за коронавируса: как провести онлайн-анкетирование родителей по итогам учебного года - ссылка будет 31.03 Что изменить в плане воспитательно-образовательной работы, расписании занятий в период пандемии / из-за коронавируса  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Інна</dc:creator>
  <cp:lastModifiedBy>ebars</cp:lastModifiedBy>
  <cp:revision>75</cp:revision>
  <dcterms:created xsi:type="dcterms:W3CDTF">2015-07-30T04:41:32Z</dcterms:created>
  <dcterms:modified xsi:type="dcterms:W3CDTF">2020-04-13T19:12:21Z</dcterms:modified>
</cp:coreProperties>
</file>